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2"/>
  </p:notesMasterIdLst>
  <p:sldIdLst>
    <p:sldId id="256" r:id="rId2"/>
    <p:sldId id="264" r:id="rId3"/>
    <p:sldId id="265" r:id="rId4"/>
    <p:sldId id="266" r:id="rId5"/>
    <p:sldId id="267" r:id="rId6"/>
    <p:sldId id="268" r:id="rId7"/>
    <p:sldId id="269" r:id="rId8"/>
    <p:sldId id="270" r:id="rId9"/>
    <p:sldId id="271" r:id="rId10"/>
    <p:sldId id="272" r:id="rId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66"/>
    <p:restoredTop sz="72235"/>
  </p:normalViewPr>
  <p:slideViewPr>
    <p:cSldViewPr snapToGrid="0">
      <p:cViewPr varScale="1">
        <p:scale>
          <a:sx n="151" d="100"/>
          <a:sy n="151" d="100"/>
        </p:scale>
        <p:origin x="1568"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122D19-66C4-0448-AA55-9D298309A3DF}" type="doc">
      <dgm:prSet loTypeId="urn:microsoft.com/office/officeart/2005/8/layout/equation2" loCatId="" qsTypeId="urn:microsoft.com/office/officeart/2005/8/quickstyle/simple1" qsCatId="simple" csTypeId="urn:microsoft.com/office/officeart/2005/8/colors/accent1_2" csCatId="accent1" phldr="1"/>
      <dgm:spPr/>
    </dgm:pt>
    <dgm:pt modelId="{E6241BAA-2AA4-5E47-BCFA-0E227339C4CB}">
      <dgm:prSet phldrT="[Text]"/>
      <dgm:spPr/>
      <dgm:t>
        <a:bodyPr/>
        <a:lstStyle/>
        <a:p>
          <a:r>
            <a:rPr lang="en-US" dirty="0" err="1"/>
            <a:t>DataFrame</a:t>
          </a:r>
          <a:endParaRPr lang="en-US" dirty="0"/>
        </a:p>
      </dgm:t>
    </dgm:pt>
    <dgm:pt modelId="{D392F871-1658-A34D-ABD6-E75B244C3A63}" type="parTrans" cxnId="{7FDEA0DD-4624-7347-A735-C9A2DA0CB7AD}">
      <dgm:prSet/>
      <dgm:spPr/>
      <dgm:t>
        <a:bodyPr/>
        <a:lstStyle/>
        <a:p>
          <a:endParaRPr lang="en-US"/>
        </a:p>
      </dgm:t>
    </dgm:pt>
    <dgm:pt modelId="{021975B0-FDD6-C94E-B9FB-C6DDD2925506}" type="sibTrans" cxnId="{7FDEA0DD-4624-7347-A735-C9A2DA0CB7AD}">
      <dgm:prSet/>
      <dgm:spPr/>
      <dgm:t>
        <a:bodyPr/>
        <a:lstStyle/>
        <a:p>
          <a:endParaRPr lang="en-US"/>
        </a:p>
      </dgm:t>
    </dgm:pt>
    <dgm:pt modelId="{93A0B36C-3CBB-F04C-8074-D81CB7BB19F8}">
      <dgm:prSet phldrT="[Text]"/>
      <dgm:spPr/>
      <dgm:t>
        <a:bodyPr/>
        <a:lstStyle/>
        <a:p>
          <a:r>
            <a:rPr lang="en-US" dirty="0"/>
            <a:t>Arguments</a:t>
          </a:r>
        </a:p>
      </dgm:t>
    </dgm:pt>
    <dgm:pt modelId="{56E68DC2-9EF1-284B-9984-DBC7750E5F3A}" type="parTrans" cxnId="{9323641C-2A82-C74B-BEDE-FB48547C0215}">
      <dgm:prSet/>
      <dgm:spPr/>
      <dgm:t>
        <a:bodyPr/>
        <a:lstStyle/>
        <a:p>
          <a:endParaRPr lang="en-US"/>
        </a:p>
      </dgm:t>
    </dgm:pt>
    <dgm:pt modelId="{F1152B23-BDE9-3847-90F1-4D0C39C78893}" type="sibTrans" cxnId="{9323641C-2A82-C74B-BEDE-FB48547C0215}">
      <dgm:prSet/>
      <dgm:spPr/>
      <dgm:t>
        <a:bodyPr/>
        <a:lstStyle/>
        <a:p>
          <a:endParaRPr lang="en-US"/>
        </a:p>
      </dgm:t>
    </dgm:pt>
    <dgm:pt modelId="{FB4026DC-FE0F-9B45-92F4-741206211587}">
      <dgm:prSet phldrT="[Text]"/>
      <dgm:spPr/>
      <dgm:t>
        <a:bodyPr/>
        <a:lstStyle/>
        <a:p>
          <a:r>
            <a:rPr lang="en-US" dirty="0"/>
            <a:t>Mutable Input</a:t>
          </a:r>
        </a:p>
      </dgm:t>
    </dgm:pt>
    <dgm:pt modelId="{D452DF3A-00F3-AC44-A6A7-E4C69113E438}" type="parTrans" cxnId="{FE6C89A3-813F-8F4E-B798-442D377EAB6B}">
      <dgm:prSet/>
      <dgm:spPr/>
      <dgm:t>
        <a:bodyPr/>
        <a:lstStyle/>
        <a:p>
          <a:endParaRPr lang="en-US"/>
        </a:p>
      </dgm:t>
    </dgm:pt>
    <dgm:pt modelId="{9BE2F071-7047-D843-9DB4-F8A7C7B664CC}" type="sibTrans" cxnId="{FE6C89A3-813F-8F4E-B798-442D377EAB6B}">
      <dgm:prSet/>
      <dgm:spPr/>
      <dgm:t>
        <a:bodyPr/>
        <a:lstStyle/>
        <a:p>
          <a:endParaRPr lang="en-US"/>
        </a:p>
      </dgm:t>
    </dgm:pt>
    <dgm:pt modelId="{1A86E173-1C42-6945-8651-B17AA7AB4DB7}" type="pres">
      <dgm:prSet presAssocID="{EC122D19-66C4-0448-AA55-9D298309A3DF}" presName="Name0" presStyleCnt="0">
        <dgm:presLayoutVars>
          <dgm:dir/>
          <dgm:resizeHandles val="exact"/>
        </dgm:presLayoutVars>
      </dgm:prSet>
      <dgm:spPr/>
    </dgm:pt>
    <dgm:pt modelId="{9AA37952-FB44-834A-9645-1083B32F6513}" type="pres">
      <dgm:prSet presAssocID="{EC122D19-66C4-0448-AA55-9D298309A3DF}" presName="vNodes" presStyleCnt="0"/>
      <dgm:spPr/>
    </dgm:pt>
    <dgm:pt modelId="{A028CB1E-34F8-3744-B793-1E87F622F7DF}" type="pres">
      <dgm:prSet presAssocID="{E6241BAA-2AA4-5E47-BCFA-0E227339C4CB}" presName="node" presStyleLbl="node1" presStyleIdx="0" presStyleCnt="3">
        <dgm:presLayoutVars>
          <dgm:bulletEnabled val="1"/>
        </dgm:presLayoutVars>
      </dgm:prSet>
      <dgm:spPr/>
    </dgm:pt>
    <dgm:pt modelId="{7CEA5C2D-6AA8-9B46-AD77-53244FFEEA80}" type="pres">
      <dgm:prSet presAssocID="{021975B0-FDD6-C94E-B9FB-C6DDD2925506}" presName="spacerT" presStyleCnt="0"/>
      <dgm:spPr/>
    </dgm:pt>
    <dgm:pt modelId="{EE548B09-59C3-A44C-B659-16DC90D73E7E}" type="pres">
      <dgm:prSet presAssocID="{021975B0-FDD6-C94E-B9FB-C6DDD2925506}" presName="sibTrans" presStyleLbl="sibTrans2D1" presStyleIdx="0" presStyleCnt="2"/>
      <dgm:spPr/>
    </dgm:pt>
    <dgm:pt modelId="{F8282B01-6380-B846-A4DF-58A89EE47427}" type="pres">
      <dgm:prSet presAssocID="{021975B0-FDD6-C94E-B9FB-C6DDD2925506}" presName="spacerB" presStyleCnt="0"/>
      <dgm:spPr/>
    </dgm:pt>
    <dgm:pt modelId="{0A0D8210-DA0D-7049-A09B-FE5FDA702F9B}" type="pres">
      <dgm:prSet presAssocID="{93A0B36C-3CBB-F04C-8074-D81CB7BB19F8}" presName="node" presStyleLbl="node1" presStyleIdx="1" presStyleCnt="3">
        <dgm:presLayoutVars>
          <dgm:bulletEnabled val="1"/>
        </dgm:presLayoutVars>
      </dgm:prSet>
      <dgm:spPr/>
    </dgm:pt>
    <dgm:pt modelId="{608EAE44-2132-2641-9E12-16B7EA953C07}" type="pres">
      <dgm:prSet presAssocID="{EC122D19-66C4-0448-AA55-9D298309A3DF}" presName="sibTransLast" presStyleLbl="sibTrans2D1" presStyleIdx="1" presStyleCnt="2"/>
      <dgm:spPr/>
    </dgm:pt>
    <dgm:pt modelId="{C7294EA3-2A6D-D34A-A541-1DFED8034F93}" type="pres">
      <dgm:prSet presAssocID="{EC122D19-66C4-0448-AA55-9D298309A3DF}" presName="connectorText" presStyleLbl="sibTrans2D1" presStyleIdx="1" presStyleCnt="2"/>
      <dgm:spPr/>
    </dgm:pt>
    <dgm:pt modelId="{849EC0FE-CE54-024D-9567-4607927EA395}" type="pres">
      <dgm:prSet presAssocID="{EC122D19-66C4-0448-AA55-9D298309A3DF}" presName="lastNode" presStyleLbl="node1" presStyleIdx="2" presStyleCnt="3">
        <dgm:presLayoutVars>
          <dgm:bulletEnabled val="1"/>
        </dgm:presLayoutVars>
      </dgm:prSet>
      <dgm:spPr/>
    </dgm:pt>
  </dgm:ptLst>
  <dgm:cxnLst>
    <dgm:cxn modelId="{9323641C-2A82-C74B-BEDE-FB48547C0215}" srcId="{EC122D19-66C4-0448-AA55-9D298309A3DF}" destId="{93A0B36C-3CBB-F04C-8074-D81CB7BB19F8}" srcOrd="1" destOrd="0" parTransId="{56E68DC2-9EF1-284B-9984-DBC7750E5F3A}" sibTransId="{F1152B23-BDE9-3847-90F1-4D0C39C78893}"/>
    <dgm:cxn modelId="{CB0D5922-1401-9D42-9EA3-488910A660C9}" type="presOf" srcId="{FB4026DC-FE0F-9B45-92F4-741206211587}" destId="{849EC0FE-CE54-024D-9567-4607927EA395}" srcOrd="0" destOrd="0" presId="urn:microsoft.com/office/officeart/2005/8/layout/equation2"/>
    <dgm:cxn modelId="{E74F2F31-F963-A146-AE85-F156A1EF1170}" type="presOf" srcId="{EC122D19-66C4-0448-AA55-9D298309A3DF}" destId="{1A86E173-1C42-6945-8651-B17AA7AB4DB7}" srcOrd="0" destOrd="0" presId="urn:microsoft.com/office/officeart/2005/8/layout/equation2"/>
    <dgm:cxn modelId="{C5C14D69-2309-7341-8961-866E27ED2143}" type="presOf" srcId="{021975B0-FDD6-C94E-B9FB-C6DDD2925506}" destId="{EE548B09-59C3-A44C-B659-16DC90D73E7E}" srcOrd="0" destOrd="0" presId="urn:microsoft.com/office/officeart/2005/8/layout/equation2"/>
    <dgm:cxn modelId="{01269478-09F2-F449-B675-1BFEFBDCE258}" type="presOf" srcId="{F1152B23-BDE9-3847-90F1-4D0C39C78893}" destId="{C7294EA3-2A6D-D34A-A541-1DFED8034F93}" srcOrd="1" destOrd="0" presId="urn:microsoft.com/office/officeart/2005/8/layout/equation2"/>
    <dgm:cxn modelId="{F98E3393-65FD-FE42-BFA7-939EEFADCF2A}" type="presOf" srcId="{F1152B23-BDE9-3847-90F1-4D0C39C78893}" destId="{608EAE44-2132-2641-9E12-16B7EA953C07}" srcOrd="0" destOrd="0" presId="urn:microsoft.com/office/officeart/2005/8/layout/equation2"/>
    <dgm:cxn modelId="{FE6C89A3-813F-8F4E-B798-442D377EAB6B}" srcId="{EC122D19-66C4-0448-AA55-9D298309A3DF}" destId="{FB4026DC-FE0F-9B45-92F4-741206211587}" srcOrd="2" destOrd="0" parTransId="{D452DF3A-00F3-AC44-A6A7-E4C69113E438}" sibTransId="{9BE2F071-7047-D843-9DB4-F8A7C7B664CC}"/>
    <dgm:cxn modelId="{A51960A8-B91F-5941-B53E-1E2E6A702241}" type="presOf" srcId="{93A0B36C-3CBB-F04C-8074-D81CB7BB19F8}" destId="{0A0D8210-DA0D-7049-A09B-FE5FDA702F9B}" srcOrd="0" destOrd="0" presId="urn:microsoft.com/office/officeart/2005/8/layout/equation2"/>
    <dgm:cxn modelId="{7FDEA0DD-4624-7347-A735-C9A2DA0CB7AD}" srcId="{EC122D19-66C4-0448-AA55-9D298309A3DF}" destId="{E6241BAA-2AA4-5E47-BCFA-0E227339C4CB}" srcOrd="0" destOrd="0" parTransId="{D392F871-1658-A34D-ABD6-E75B244C3A63}" sibTransId="{021975B0-FDD6-C94E-B9FB-C6DDD2925506}"/>
    <dgm:cxn modelId="{913356E8-26A4-B748-8DEC-C988E6596EDD}" type="presOf" srcId="{E6241BAA-2AA4-5E47-BCFA-0E227339C4CB}" destId="{A028CB1E-34F8-3744-B793-1E87F622F7DF}" srcOrd="0" destOrd="0" presId="urn:microsoft.com/office/officeart/2005/8/layout/equation2"/>
    <dgm:cxn modelId="{5999610A-0DD4-C64A-BF61-38F6317ECBA3}" type="presParOf" srcId="{1A86E173-1C42-6945-8651-B17AA7AB4DB7}" destId="{9AA37952-FB44-834A-9645-1083B32F6513}" srcOrd="0" destOrd="0" presId="urn:microsoft.com/office/officeart/2005/8/layout/equation2"/>
    <dgm:cxn modelId="{D12A8FA3-47CD-E047-BB94-262E7BAAFF63}" type="presParOf" srcId="{9AA37952-FB44-834A-9645-1083B32F6513}" destId="{A028CB1E-34F8-3744-B793-1E87F622F7DF}" srcOrd="0" destOrd="0" presId="urn:microsoft.com/office/officeart/2005/8/layout/equation2"/>
    <dgm:cxn modelId="{AAC7A363-D536-7140-8A3E-B6F2547404D6}" type="presParOf" srcId="{9AA37952-FB44-834A-9645-1083B32F6513}" destId="{7CEA5C2D-6AA8-9B46-AD77-53244FFEEA80}" srcOrd="1" destOrd="0" presId="urn:microsoft.com/office/officeart/2005/8/layout/equation2"/>
    <dgm:cxn modelId="{1A18A7E5-B4FD-9F43-BFAE-21CB9A768E82}" type="presParOf" srcId="{9AA37952-FB44-834A-9645-1083B32F6513}" destId="{EE548B09-59C3-A44C-B659-16DC90D73E7E}" srcOrd="2" destOrd="0" presId="urn:microsoft.com/office/officeart/2005/8/layout/equation2"/>
    <dgm:cxn modelId="{85D55FA2-9528-F441-BE3A-6748373BEE68}" type="presParOf" srcId="{9AA37952-FB44-834A-9645-1083B32F6513}" destId="{F8282B01-6380-B846-A4DF-58A89EE47427}" srcOrd="3" destOrd="0" presId="urn:microsoft.com/office/officeart/2005/8/layout/equation2"/>
    <dgm:cxn modelId="{8DD39D53-9238-EF43-AD50-4D589C571BF0}" type="presParOf" srcId="{9AA37952-FB44-834A-9645-1083B32F6513}" destId="{0A0D8210-DA0D-7049-A09B-FE5FDA702F9B}" srcOrd="4" destOrd="0" presId="urn:microsoft.com/office/officeart/2005/8/layout/equation2"/>
    <dgm:cxn modelId="{A23097F8-DCC6-4F43-A016-CD181C5CBFFE}" type="presParOf" srcId="{1A86E173-1C42-6945-8651-B17AA7AB4DB7}" destId="{608EAE44-2132-2641-9E12-16B7EA953C07}" srcOrd="1" destOrd="0" presId="urn:microsoft.com/office/officeart/2005/8/layout/equation2"/>
    <dgm:cxn modelId="{70EA0676-B8FB-444F-8006-087E6A16E1A0}" type="presParOf" srcId="{608EAE44-2132-2641-9E12-16B7EA953C07}" destId="{C7294EA3-2A6D-D34A-A541-1DFED8034F93}" srcOrd="0" destOrd="0" presId="urn:microsoft.com/office/officeart/2005/8/layout/equation2"/>
    <dgm:cxn modelId="{8839480A-E8EE-B446-A6F3-73A7EE5B7190}" type="presParOf" srcId="{1A86E173-1C42-6945-8651-B17AA7AB4DB7}" destId="{849EC0FE-CE54-024D-9567-4607927EA395}"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28CB1E-34F8-3744-B793-1E87F622F7DF}">
      <dsp:nvSpPr>
        <dsp:cNvPr id="0" name=""/>
        <dsp:cNvSpPr/>
      </dsp:nvSpPr>
      <dsp:spPr>
        <a:xfrm>
          <a:off x="2070" y="444229"/>
          <a:ext cx="734979" cy="734979"/>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err="1"/>
            <a:t>DataFrame</a:t>
          </a:r>
          <a:endParaRPr lang="en-US" sz="800" kern="1200" dirty="0"/>
        </a:p>
      </dsp:txBody>
      <dsp:txXfrm>
        <a:off x="109705" y="551864"/>
        <a:ext cx="519709" cy="519709"/>
      </dsp:txXfrm>
    </dsp:sp>
    <dsp:sp modelId="{EE548B09-59C3-A44C-B659-16DC90D73E7E}">
      <dsp:nvSpPr>
        <dsp:cNvPr id="0" name=""/>
        <dsp:cNvSpPr/>
      </dsp:nvSpPr>
      <dsp:spPr>
        <a:xfrm>
          <a:off x="156416" y="1238889"/>
          <a:ext cx="426288" cy="426288"/>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12920" y="1401902"/>
        <a:ext cx="313280" cy="100262"/>
      </dsp:txXfrm>
    </dsp:sp>
    <dsp:sp modelId="{0A0D8210-DA0D-7049-A09B-FE5FDA702F9B}">
      <dsp:nvSpPr>
        <dsp:cNvPr id="0" name=""/>
        <dsp:cNvSpPr/>
      </dsp:nvSpPr>
      <dsp:spPr>
        <a:xfrm>
          <a:off x="2070" y="1724857"/>
          <a:ext cx="734979" cy="734979"/>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Arguments</a:t>
          </a:r>
        </a:p>
      </dsp:txBody>
      <dsp:txXfrm>
        <a:off x="109705" y="1832492"/>
        <a:ext cx="519709" cy="519709"/>
      </dsp:txXfrm>
    </dsp:sp>
    <dsp:sp modelId="{608EAE44-2132-2641-9E12-16B7EA953C07}">
      <dsp:nvSpPr>
        <dsp:cNvPr id="0" name=""/>
        <dsp:cNvSpPr/>
      </dsp:nvSpPr>
      <dsp:spPr>
        <a:xfrm>
          <a:off x="847296" y="1315327"/>
          <a:ext cx="233723" cy="2734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47296" y="1370009"/>
        <a:ext cx="163606" cy="164048"/>
      </dsp:txXfrm>
    </dsp:sp>
    <dsp:sp modelId="{849EC0FE-CE54-024D-9567-4607927EA395}">
      <dsp:nvSpPr>
        <dsp:cNvPr id="0" name=""/>
        <dsp:cNvSpPr/>
      </dsp:nvSpPr>
      <dsp:spPr>
        <a:xfrm>
          <a:off x="1178037" y="717053"/>
          <a:ext cx="1469959" cy="1469959"/>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Mutable Input</a:t>
          </a:r>
        </a:p>
      </dsp:txBody>
      <dsp:txXfrm>
        <a:off x="1393308" y="932324"/>
        <a:ext cx="1039417" cy="103941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pandas is an important tool for AI and data science in general. It is a Python library that provides high-performance data manipulation and analysis tools for structured data. Some of the main features of pandas include:</a:t>
            </a:r>
          </a:p>
          <a:p>
            <a:pPr algn="l">
              <a:buFont typeface="Arial" panose="020B0604020202020204" pitchFamily="34" charset="0"/>
              <a:buChar char="•"/>
            </a:pPr>
            <a:r>
              <a:rPr lang="en-US" b="0" i="0" dirty="0">
                <a:solidFill>
                  <a:srgbClr val="D1D5DB"/>
                </a:solidFill>
                <a:effectLst/>
                <a:latin typeface="Söhne"/>
              </a:rPr>
              <a:t>Data manipulation</a:t>
            </a:r>
          </a:p>
          <a:p>
            <a:pPr algn="l">
              <a:buFont typeface="Arial" panose="020B0604020202020204" pitchFamily="34" charset="0"/>
              <a:buChar char="•"/>
            </a:pPr>
            <a:r>
              <a:rPr lang="en-US" b="0" i="0" dirty="0">
                <a:solidFill>
                  <a:srgbClr val="D1D5DB"/>
                </a:solidFill>
                <a:effectLst/>
                <a:latin typeface="Söhne"/>
              </a:rPr>
              <a:t>Data analysis</a:t>
            </a:r>
          </a:p>
          <a:p>
            <a:pPr algn="l">
              <a:buFont typeface="Arial" panose="020B0604020202020204" pitchFamily="34" charset="0"/>
              <a:buChar char="•"/>
            </a:pPr>
            <a:r>
              <a:rPr lang="en-US" b="0" i="0" dirty="0">
                <a:solidFill>
                  <a:srgbClr val="D1D5DB"/>
                </a:solidFill>
                <a:effectLst/>
                <a:latin typeface="Söhne"/>
              </a:rPr>
              <a:t>Data visualization</a:t>
            </a:r>
          </a:p>
          <a:p>
            <a:pPr algn="l">
              <a:buFont typeface="Arial" panose="020B0604020202020204" pitchFamily="34" charset="0"/>
              <a:buChar char="•"/>
            </a:pPr>
            <a:r>
              <a:rPr lang="en-US" b="0" i="0" dirty="0">
                <a:solidFill>
                  <a:srgbClr val="D1D5DB"/>
                </a:solidFill>
                <a:effectLst/>
                <a:latin typeface="Söhne"/>
              </a:rPr>
              <a:t>Data integration</a:t>
            </a:r>
          </a:p>
          <a:p>
            <a:pPr algn="l">
              <a:buFont typeface="Arial" panose="020B0604020202020204" pitchFamily="34" charset="0"/>
              <a:buNone/>
            </a:pPr>
            <a:r>
              <a:rPr lang="en-US" b="0" i="0" dirty="0">
                <a:solidFill>
                  <a:srgbClr val="D1D5DB"/>
                </a:solidFill>
                <a:effectLst/>
                <a:latin typeface="Söhne"/>
              </a:rPr>
              <a:t>In AI, pandas is often used for data preprocessing and data cleaning, which are important steps in the data pipeline. Data scientists and machine learning engineers use pandas to load, clean, and transform data into a format suitable for building and training AI models. Overall, pandas is an essential tool for anyone working with structured data in Python.</a:t>
            </a:r>
          </a:p>
          <a:p>
            <a:endParaRPr lang="en-KR" dirty="0"/>
          </a:p>
        </p:txBody>
      </p:sp>
      <p:sp>
        <p:nvSpPr>
          <p:cNvPr id="4" name="Slide Number Placeholder 3"/>
          <p:cNvSpPr>
            <a:spLocks noGrp="1"/>
          </p:cNvSpPr>
          <p:nvPr>
            <p:ph type="sldNum" sz="quarter" idx="5"/>
          </p:nvPr>
        </p:nvSpPr>
        <p:spPr/>
        <p:txBody>
          <a:bodyPr/>
          <a:lstStyle/>
          <a:p>
            <a:fld id="{7095C5ED-8E1C-D240-A337-B2225D22083C}" type="slidenum">
              <a:rPr lang="en-KR" smtClean="0"/>
              <a:t>2</a:t>
            </a:fld>
            <a:endParaRPr lang="en-KR"/>
          </a:p>
        </p:txBody>
      </p:sp>
    </p:spTree>
    <p:extLst>
      <p:ext uri="{BB962C8B-B14F-4D97-AF65-F5344CB8AC3E}">
        <p14:creationId xmlns:p14="http://schemas.microsoft.com/office/powerpoint/2010/main" val="2384349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pandas is an important tool for AI and data science in general. It is a Python library that provides high-performance data manipulation and analysis tools for structured data. Some of the main features of pandas include:</a:t>
            </a:r>
          </a:p>
          <a:p>
            <a:pPr algn="l">
              <a:buFont typeface="Arial" panose="020B0604020202020204" pitchFamily="34" charset="0"/>
              <a:buChar char="•"/>
            </a:pPr>
            <a:r>
              <a:rPr lang="en-US" b="0" i="0" dirty="0">
                <a:solidFill>
                  <a:srgbClr val="D1D5DB"/>
                </a:solidFill>
                <a:effectLst/>
                <a:latin typeface="Söhne"/>
              </a:rPr>
              <a:t>Data manipulation</a:t>
            </a:r>
          </a:p>
          <a:p>
            <a:pPr algn="l">
              <a:buFont typeface="Arial" panose="020B0604020202020204" pitchFamily="34" charset="0"/>
              <a:buChar char="•"/>
            </a:pPr>
            <a:r>
              <a:rPr lang="en-US" b="0" i="0" dirty="0">
                <a:solidFill>
                  <a:srgbClr val="D1D5DB"/>
                </a:solidFill>
                <a:effectLst/>
                <a:latin typeface="Söhne"/>
              </a:rPr>
              <a:t>Data analysis</a:t>
            </a:r>
          </a:p>
          <a:p>
            <a:pPr algn="l">
              <a:buFont typeface="Arial" panose="020B0604020202020204" pitchFamily="34" charset="0"/>
              <a:buChar char="•"/>
            </a:pPr>
            <a:r>
              <a:rPr lang="en-US" b="0" i="0" dirty="0">
                <a:solidFill>
                  <a:srgbClr val="D1D5DB"/>
                </a:solidFill>
                <a:effectLst/>
                <a:latin typeface="Söhne"/>
              </a:rPr>
              <a:t>Data visualization</a:t>
            </a:r>
          </a:p>
          <a:p>
            <a:pPr algn="l">
              <a:buFont typeface="Arial" panose="020B0604020202020204" pitchFamily="34" charset="0"/>
              <a:buChar char="•"/>
            </a:pPr>
            <a:r>
              <a:rPr lang="en-US" b="0" i="0" dirty="0">
                <a:solidFill>
                  <a:srgbClr val="D1D5DB"/>
                </a:solidFill>
                <a:effectLst/>
                <a:latin typeface="Söhne"/>
              </a:rPr>
              <a:t>Data integration</a:t>
            </a:r>
          </a:p>
          <a:p>
            <a:pPr algn="l">
              <a:buFont typeface="Arial" panose="020B0604020202020204" pitchFamily="34" charset="0"/>
              <a:buNone/>
            </a:pPr>
            <a:r>
              <a:rPr lang="en-US" b="0" i="0" dirty="0">
                <a:solidFill>
                  <a:srgbClr val="D1D5DB"/>
                </a:solidFill>
                <a:effectLst/>
                <a:latin typeface="Söhne"/>
              </a:rPr>
              <a:t>In AI, pandas is often used for data preprocessing and data cleaning, which are important steps in the data pipeline. Data scientists and machine learning engineers use pandas to load, clean, and transform data into a format suitable for building and training AI models. Overall, pandas is an essential tool for anyone working with structured data in Python.</a:t>
            </a:r>
          </a:p>
          <a:p>
            <a:endParaRPr lang="en-KR" dirty="0"/>
          </a:p>
        </p:txBody>
      </p:sp>
      <p:sp>
        <p:nvSpPr>
          <p:cNvPr id="4" name="Slide Number Placeholder 3"/>
          <p:cNvSpPr>
            <a:spLocks noGrp="1"/>
          </p:cNvSpPr>
          <p:nvPr>
            <p:ph type="sldNum" sz="quarter" idx="5"/>
          </p:nvPr>
        </p:nvSpPr>
        <p:spPr/>
        <p:txBody>
          <a:bodyPr/>
          <a:lstStyle/>
          <a:p>
            <a:fld id="{7095C5ED-8E1C-D240-A337-B2225D22083C}" type="slidenum">
              <a:rPr lang="en-KR" smtClean="0"/>
              <a:t>3</a:t>
            </a:fld>
            <a:endParaRPr lang="en-KR"/>
          </a:p>
        </p:txBody>
      </p:sp>
    </p:spTree>
    <p:extLst>
      <p:ext uri="{BB962C8B-B14F-4D97-AF65-F5344CB8AC3E}">
        <p14:creationId xmlns:p14="http://schemas.microsoft.com/office/powerpoint/2010/main" val="3990139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KR" dirty="0"/>
          </a:p>
        </p:txBody>
      </p:sp>
    </p:spTree>
    <p:extLst>
      <p:ext uri="{BB962C8B-B14F-4D97-AF65-F5344CB8AC3E}">
        <p14:creationId xmlns:p14="http://schemas.microsoft.com/office/powerpoint/2010/main" val="1251403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34900" y="2314324"/>
            <a:ext cx="8447150" cy="247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35894" y="765324"/>
            <a:ext cx="8245162" cy="1106260"/>
          </a:xfrm>
          <a:effectLst/>
        </p:spPr>
        <p:txBody>
          <a:bodyPr anchor="b">
            <a:normAutofit/>
          </a:bodyPr>
          <a:lstStyle>
            <a:lvl1pPr>
              <a:defRPr sz="27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435895" y="1871584"/>
            <a:ext cx="8245160" cy="442741"/>
          </a:xfrm>
        </p:spPr>
        <p:txBody>
          <a:bodyPr anchor="t">
            <a:normAutofit/>
          </a:bodyPr>
          <a:lstStyle>
            <a:lvl1pPr marL="0" indent="0" algn="l">
              <a:buNone/>
              <a:defRPr sz="1200" cap="all">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704463" y="4467103"/>
            <a:ext cx="2133600" cy="273844"/>
          </a:xfrm>
        </p:spPr>
        <p:txBody>
          <a:bodyPr/>
          <a:lstStyle>
            <a:lvl1pPr>
              <a:defRPr>
                <a:solidFill>
                  <a:schemeClr val="accent1">
                    <a:lumMod val="75000"/>
                    <a:lumOff val="25000"/>
                  </a:schemeClr>
                </a:solidFill>
              </a:defRPr>
            </a:lvl1pPr>
          </a:lstStyle>
          <a:p>
            <a:fld id="{B61BEF0D-F0BB-DE4B-95CE-6DB70DBA9567}" type="datetimeFigureOut">
              <a:rPr lang="en-US" dirty="0"/>
              <a:pPr/>
              <a:t>6/19/23</a:t>
            </a:fld>
            <a:endParaRPr lang="en-US" dirty="0"/>
          </a:p>
        </p:txBody>
      </p:sp>
      <p:sp>
        <p:nvSpPr>
          <p:cNvPr id="5" name="Footer Placeholder 4"/>
          <p:cNvSpPr>
            <a:spLocks noGrp="1"/>
          </p:cNvSpPr>
          <p:nvPr>
            <p:ph type="ftr" sz="quarter" idx="11"/>
          </p:nvPr>
        </p:nvSpPr>
        <p:spPr>
          <a:xfrm>
            <a:off x="435894" y="4463859"/>
            <a:ext cx="5187908" cy="273844"/>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7918725" y="4467103"/>
            <a:ext cx="762330" cy="273844"/>
          </a:xfrm>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2971573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435894" y="526617"/>
            <a:ext cx="8272212" cy="76035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237062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449794"/>
            <a:ext cx="2180113" cy="43627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506795"/>
            <a:ext cx="1503123" cy="388730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506795"/>
            <a:ext cx="5922209" cy="388730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4467103"/>
            <a:ext cx="996106" cy="273844"/>
          </a:xfrm>
        </p:spPr>
        <p:txBody>
          <a:bodyPr/>
          <a:lstStyle>
            <a:lvl1pPr>
              <a:defRPr>
                <a:solidFill>
                  <a:schemeClr val="accent1">
                    <a:lumMod val="75000"/>
                    <a:lumOff val="25000"/>
                  </a:schemeClr>
                </a:solidFill>
              </a:defRPr>
            </a:lvl1pPr>
          </a:lstStyle>
          <a:p>
            <a:fld id="{B61BEF0D-F0BB-DE4B-95CE-6DB70DBA9567}" type="datetimeFigureOut">
              <a:rPr lang="en-US" dirty="0"/>
              <a:pPr/>
              <a:t>6/19/23</a:t>
            </a:fld>
            <a:endParaRPr lang="en-US" dirty="0"/>
          </a:p>
        </p:txBody>
      </p:sp>
      <p:sp>
        <p:nvSpPr>
          <p:cNvPr id="5" name="Footer Placeholder 4"/>
          <p:cNvSpPr>
            <a:spLocks noGrp="1"/>
          </p:cNvSpPr>
          <p:nvPr>
            <p:ph type="ftr" sz="quarter" idx="11"/>
          </p:nvPr>
        </p:nvSpPr>
        <p:spPr>
          <a:xfrm>
            <a:off x="581193" y="4463859"/>
            <a:ext cx="5922209" cy="273844"/>
          </a:xfrm>
        </p:spPr>
        <p:txBody>
          <a:bodyPr/>
          <a:lstStyle/>
          <a:p>
            <a:endParaRPr lang="en-US" dirty="0"/>
          </a:p>
        </p:txBody>
      </p:sp>
      <p:sp>
        <p:nvSpPr>
          <p:cNvPr id="6" name="Slide Number Placeholder 5"/>
          <p:cNvSpPr>
            <a:spLocks noGrp="1"/>
          </p:cNvSpPr>
          <p:nvPr>
            <p:ph type="sldNum" sz="quarter" idx="12"/>
          </p:nvPr>
        </p:nvSpPr>
        <p:spPr>
          <a:xfrm>
            <a:off x="7834962" y="4467103"/>
            <a:ext cx="873146" cy="273844"/>
          </a:xfrm>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1154091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617"/>
            <a:ext cx="8272212" cy="760350"/>
          </a:xfrm>
        </p:spPr>
        <p:txBody>
          <a:bodyPr/>
          <a:lstStyle/>
          <a:p>
            <a:r>
              <a:rPr lang="en-US"/>
              <a:t>Click to edit Master title style</a:t>
            </a:r>
            <a:endParaRPr lang="en-US" dirty="0"/>
          </a:p>
        </p:txBody>
      </p:sp>
      <p:sp>
        <p:nvSpPr>
          <p:cNvPr id="3" name="Content Placeholder 2"/>
          <p:cNvSpPr>
            <a:spLocks noGrp="1"/>
          </p:cNvSpPr>
          <p:nvPr>
            <p:ph idx="1"/>
          </p:nvPr>
        </p:nvSpPr>
        <p:spPr>
          <a:xfrm>
            <a:off x="435895" y="1635373"/>
            <a:ext cx="8272211" cy="2758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918725" y="4467103"/>
            <a:ext cx="789381"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2210610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3856481"/>
            <a:ext cx="8468145"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2282933"/>
            <a:ext cx="8272211" cy="1123130"/>
          </a:xfrm>
        </p:spPr>
        <p:txBody>
          <a:bodyPr anchor="b">
            <a:normAutofit/>
          </a:bodyPr>
          <a:lstStyle>
            <a:lvl1pPr algn="l">
              <a:defRPr sz="27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35895" y="3406063"/>
            <a:ext cx="8272211" cy="450417"/>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6/19/23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9004718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334487"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547244"/>
            <a:ext cx="8272212" cy="74124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35895" y="1671003"/>
            <a:ext cx="4066793" cy="272478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1313" y="1671003"/>
            <a:ext cx="4066794" cy="272478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7371883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334487"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435895" y="547244"/>
            <a:ext cx="8272212" cy="741249"/>
          </a:xfrm>
        </p:spPr>
        <p:txBody>
          <a:bodyPr/>
          <a:lstStyle/>
          <a:p>
            <a:r>
              <a:rPr lang="en-US"/>
              <a:t>Click to edit Master title style</a:t>
            </a:r>
            <a:endParaRPr lang="en-US" dirty="0"/>
          </a:p>
        </p:txBody>
      </p:sp>
      <p:sp>
        <p:nvSpPr>
          <p:cNvPr id="3" name="Text Placeholder 2"/>
          <p:cNvSpPr>
            <a:spLocks noGrp="1"/>
          </p:cNvSpPr>
          <p:nvPr>
            <p:ph type="body" idx="1"/>
          </p:nvPr>
        </p:nvSpPr>
        <p:spPr>
          <a:xfrm>
            <a:off x="665415" y="1688169"/>
            <a:ext cx="3815306" cy="402004"/>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35896" y="2194540"/>
            <a:ext cx="4044825" cy="220124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2802" y="1688169"/>
            <a:ext cx="3815305" cy="415030"/>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282" y="2194540"/>
            <a:ext cx="4044825" cy="220124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2955912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330512"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431921" y="547244"/>
            <a:ext cx="8272212" cy="741249"/>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5741803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6/19/23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7661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3856480"/>
            <a:ext cx="8473650" cy="9560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3946722"/>
            <a:ext cx="3682084" cy="517136"/>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450900"/>
            <a:ext cx="8469630" cy="31536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3946723"/>
            <a:ext cx="4402490" cy="517136"/>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6/19/23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688827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3520042"/>
            <a:ext cx="8272212" cy="425054"/>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449794"/>
            <a:ext cx="8468144" cy="266793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3945096"/>
            <a:ext cx="8272213" cy="449003"/>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7700018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5894" y="528843"/>
            <a:ext cx="8272212" cy="89216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35894" y="1752002"/>
            <a:ext cx="8272212" cy="2642096"/>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04464" y="4467103"/>
            <a:ext cx="2133599" cy="273844"/>
          </a:xfrm>
          <a:prstGeom prst="rect">
            <a:avLst/>
          </a:prstGeom>
        </p:spPr>
        <p:txBody>
          <a:bodyPr vert="horz" lIns="91440" tIns="45720" rIns="91440" bIns="45720" rtlCol="0" anchor="ctr"/>
          <a:lstStyle>
            <a:lvl1pPr algn="r">
              <a:defRPr sz="675">
                <a:solidFill>
                  <a:schemeClr val="accent2"/>
                </a:solidFill>
              </a:defRPr>
            </a:lvl1pPr>
          </a:lstStyle>
          <a:p>
            <a:fld id="{B61BEF0D-F0BB-DE4B-95CE-6DB70DBA9567}" type="datetimeFigureOut">
              <a:rPr lang="en-US" dirty="0"/>
              <a:pPr/>
              <a:t>6/19/23</a:t>
            </a:fld>
            <a:endParaRPr lang="en-US" dirty="0"/>
          </a:p>
        </p:txBody>
      </p:sp>
      <p:sp>
        <p:nvSpPr>
          <p:cNvPr id="5" name="Footer Placeholder 4"/>
          <p:cNvSpPr>
            <a:spLocks noGrp="1"/>
          </p:cNvSpPr>
          <p:nvPr>
            <p:ph type="ftr" sz="quarter" idx="3"/>
          </p:nvPr>
        </p:nvSpPr>
        <p:spPr>
          <a:xfrm>
            <a:off x="435894" y="4463859"/>
            <a:ext cx="5187908" cy="273844"/>
          </a:xfrm>
          <a:prstGeom prst="rect">
            <a:avLst/>
          </a:prstGeom>
        </p:spPr>
        <p:txBody>
          <a:bodyPr vert="horz" lIns="91440" tIns="45720" rIns="91440" bIns="45720" rtlCol="0" anchor="ctr"/>
          <a:lstStyle>
            <a:lvl1pPr algn="l">
              <a:defRPr sz="675"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918725" y="4467103"/>
            <a:ext cx="789383" cy="273844"/>
          </a:xfrm>
          <a:prstGeom prst="rect">
            <a:avLst/>
          </a:prstGeom>
        </p:spPr>
        <p:txBody>
          <a:bodyPr vert="horz" lIns="91440" tIns="45720" rIns="91440" bIns="45720" rtlCol="0" anchor="ctr"/>
          <a:lstStyle>
            <a:lvl1pPr algn="r">
              <a:defRPr sz="675">
                <a:solidFill>
                  <a:schemeClr val="accent2"/>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9" name="Rectangle 8"/>
          <p:cNvSpPr/>
          <p:nvPr/>
        </p:nvSpPr>
        <p:spPr>
          <a:xfrm>
            <a:off x="334901" y="342900"/>
            <a:ext cx="2777490" cy="712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6031610" y="340232"/>
            <a:ext cx="2777490" cy="7391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181373"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676185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342900" rtl="0" eaLnBrk="1" latinLnBrk="0" hangingPunct="1">
        <a:spcBef>
          <a:spcPct val="0"/>
        </a:spcBef>
        <a:buNone/>
        <a:defRPr sz="21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n.wikipedia.org/wiki/Intel" TargetMode="External"/><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svg"/><Relationship Id="rId4" Type="http://schemas.openxmlformats.org/officeDocument/2006/relationships/hyperlink" Target="https://fa.wikipedia.org/wiki/%D9%BE%D8%B1%D9%88%D9%86%D8%AF%D9%87:Nvidia_logo.svg" TargetMode="External"/><Relationship Id="rId9" Type="http://schemas.openxmlformats.org/officeDocument/2006/relationships/image" Target="../media/image5.png"/><Relationship Id="rId14" Type="http://schemas.openxmlformats.org/officeDocument/2006/relationships/hyperlink" Target="https://zh.wikipedia.org/wiki/Panda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Fuzzing PANDAS</a:t>
            </a:r>
            <a:endParaRPr dirty="0"/>
          </a:p>
        </p:txBody>
      </p:sp>
      <p:sp>
        <p:nvSpPr>
          <p:cNvPr id="55" name="Google Shape;55;p13"/>
          <p:cNvSpPr txBox="1">
            <a:spLocks noGrp="1"/>
          </p:cNvSpPr>
          <p:nvPr>
            <p:ph type="subTitle" idx="1"/>
          </p:nvPr>
        </p:nvSpPr>
        <p:spPr>
          <a:prstGeom prst="rect">
            <a:avLst/>
          </a:prstGeom>
        </p:spPr>
        <p:txBody>
          <a:bodyPr spcFirstLastPara="1" wrap="square" lIns="91425" tIns="91425" rIns="91425" bIns="91425" anchor="t" anchorCtr="0">
            <a:normAutofit fontScale="92500" lnSpcReduction="10000"/>
          </a:bodyPr>
          <a:lstStyle/>
          <a:p>
            <a:pPr marL="0" lvl="0" indent="0" algn="ctr" rtl="0">
              <a:spcBef>
                <a:spcPts val="0"/>
              </a:spcBef>
              <a:spcAft>
                <a:spcPts val="0"/>
              </a:spcAft>
              <a:buNone/>
            </a:pPr>
            <a:r>
              <a:rPr lang="en-US" dirty="0"/>
              <a:t>Data frame sort values</a:t>
            </a:r>
          </a:p>
          <a:p>
            <a:pPr marL="0" lvl="0" indent="0" algn="ctr" rtl="0">
              <a:spcBef>
                <a:spcPts val="0"/>
              </a:spcBef>
              <a:spcAft>
                <a:spcPts val="0"/>
              </a:spcAft>
              <a:buNone/>
            </a:pPr>
            <a:r>
              <a:rPr lang="en-US" sz="800" dirty="0"/>
              <a:t>Hector Acosta - 2022427831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03F8-CE08-F66F-A661-517FB9DD25E5}"/>
              </a:ext>
            </a:extLst>
          </p:cNvPr>
          <p:cNvSpPr>
            <a:spLocks noGrp="1"/>
          </p:cNvSpPr>
          <p:nvPr>
            <p:ph type="title"/>
          </p:nvPr>
        </p:nvSpPr>
        <p:spPr/>
        <p:txBody>
          <a:bodyPr/>
          <a:lstStyle/>
          <a:p>
            <a:pPr marL="0" lvl="0" indent="0" algn="l" rtl="0">
              <a:spcBef>
                <a:spcPts val="0"/>
              </a:spcBef>
              <a:spcAft>
                <a:spcPts val="0"/>
              </a:spcAft>
              <a:buNone/>
            </a:pPr>
            <a:r>
              <a:rPr lang="en-US" dirty="0"/>
              <a:t>Metrics OBTAINED</a:t>
            </a:r>
          </a:p>
        </p:txBody>
      </p:sp>
      <p:sp>
        <p:nvSpPr>
          <p:cNvPr id="3" name="TextBox 2">
            <a:extLst>
              <a:ext uri="{FF2B5EF4-FFF2-40B4-BE49-F238E27FC236}">
                <a16:creationId xmlns:a16="http://schemas.microsoft.com/office/drawing/2014/main" id="{2EFB44DD-0F36-94FC-3AC1-BD48191CA6E5}"/>
              </a:ext>
            </a:extLst>
          </p:cNvPr>
          <p:cNvSpPr txBox="1"/>
          <p:nvPr/>
        </p:nvSpPr>
        <p:spPr>
          <a:xfrm>
            <a:off x="651053" y="2201874"/>
            <a:ext cx="4272077" cy="1477328"/>
          </a:xfrm>
          <a:prstGeom prst="rect">
            <a:avLst/>
          </a:prstGeom>
          <a:noFill/>
        </p:spPr>
        <p:txBody>
          <a:bodyPr wrap="square" rtlCol="0">
            <a:spAutoFit/>
          </a:bodyPr>
          <a:lstStyle/>
          <a:p>
            <a:pPr marL="285750" indent="-285750">
              <a:buFont typeface="Arial" panose="020B0604020202020204" pitchFamily="34" charset="0"/>
              <a:buChar char="•"/>
            </a:pPr>
            <a:r>
              <a:rPr lang="en-KR" dirty="0"/>
              <a:t>Coverage</a:t>
            </a:r>
          </a:p>
          <a:p>
            <a:pPr marL="285750" indent="-285750">
              <a:buFont typeface="Arial" panose="020B0604020202020204" pitchFamily="34" charset="0"/>
              <a:buChar char="•"/>
            </a:pPr>
            <a:r>
              <a:rPr lang="en-KR" dirty="0"/>
              <a:t>Bug Discovery Rate</a:t>
            </a:r>
          </a:p>
          <a:p>
            <a:pPr marL="285750" indent="-285750">
              <a:buFont typeface="Arial" panose="020B0604020202020204" pitchFamily="34" charset="0"/>
              <a:buChar char="•"/>
            </a:pPr>
            <a:r>
              <a:rPr lang="en-US" b="0" i="0" dirty="0">
                <a:solidFill>
                  <a:srgbClr val="000000"/>
                </a:solidFill>
                <a:effectLst/>
                <a:latin typeface="Menlo" panose="020B0609030804020204" pitchFamily="49" charset="0"/>
              </a:rPr>
              <a:t>Average time per cycle</a:t>
            </a:r>
            <a:endParaRPr lang="en-KR" b="0" i="0" dirty="0">
              <a:solidFill>
                <a:srgbClr val="000000"/>
              </a:solidFill>
              <a:effectLst/>
              <a:latin typeface="Menlo" panose="020B0609030804020204" pitchFamily="49" charset="0"/>
            </a:endParaRPr>
          </a:p>
          <a:p>
            <a:pPr marL="285750" indent="-285750">
              <a:buFont typeface="Arial" panose="020B0604020202020204" pitchFamily="34" charset="0"/>
              <a:buChar char="•"/>
            </a:pPr>
            <a:r>
              <a:rPr lang="en-KR" dirty="0">
                <a:solidFill>
                  <a:srgbClr val="000000"/>
                </a:solidFill>
                <a:latin typeface="Menlo" panose="020B0609030804020204" pitchFamily="49" charset="0"/>
              </a:rPr>
              <a:t>CPU / Memory Usage</a:t>
            </a:r>
            <a:endParaRPr lang="en-KR" dirty="0"/>
          </a:p>
          <a:p>
            <a:pPr marL="285750" indent="-285750">
              <a:buFont typeface="Arial" panose="020B0604020202020204" pitchFamily="34" charset="0"/>
              <a:buChar char="•"/>
            </a:pPr>
            <a:endParaRPr lang="en-KR" dirty="0"/>
          </a:p>
        </p:txBody>
      </p:sp>
    </p:spTree>
    <p:extLst>
      <p:ext uri="{BB962C8B-B14F-4D97-AF65-F5344CB8AC3E}">
        <p14:creationId xmlns:p14="http://schemas.microsoft.com/office/powerpoint/2010/main" val="1885449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15E6-8A8A-C562-8F33-FF0043BED8CF}"/>
              </a:ext>
            </a:extLst>
          </p:cNvPr>
          <p:cNvSpPr>
            <a:spLocks noGrp="1"/>
          </p:cNvSpPr>
          <p:nvPr>
            <p:ph type="title"/>
          </p:nvPr>
        </p:nvSpPr>
        <p:spPr/>
        <p:txBody>
          <a:bodyPr/>
          <a:lstStyle/>
          <a:p>
            <a:r>
              <a:rPr lang="en-KR" dirty="0"/>
              <a:t>Target System</a:t>
            </a:r>
          </a:p>
        </p:txBody>
      </p:sp>
      <p:pic>
        <p:nvPicPr>
          <p:cNvPr id="5" name="Picture 4" descr="Icon&#10;&#10;Description automatically generated">
            <a:extLst>
              <a:ext uri="{FF2B5EF4-FFF2-40B4-BE49-F238E27FC236}">
                <a16:creationId xmlns:a16="http://schemas.microsoft.com/office/drawing/2014/main" id="{A207B2FA-0B20-565C-4A13-E49201F1E9B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811923" y="3555898"/>
            <a:ext cx="936626" cy="749300"/>
          </a:xfrm>
          <a:prstGeom prst="rect">
            <a:avLst/>
          </a:prstGeom>
        </p:spPr>
      </p:pic>
      <p:pic>
        <p:nvPicPr>
          <p:cNvPr id="8" name="Picture 7" descr="Logo, icon&#10;&#10;Description automatically generated">
            <a:extLst>
              <a:ext uri="{FF2B5EF4-FFF2-40B4-BE49-F238E27FC236}">
                <a16:creationId xmlns:a16="http://schemas.microsoft.com/office/drawing/2014/main" id="{BBD6701E-230C-4351-B097-6E838261F33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763753" y="3682898"/>
            <a:ext cx="981075" cy="495300"/>
          </a:xfrm>
          <a:prstGeom prst="rect">
            <a:avLst/>
          </a:prstGeom>
        </p:spPr>
      </p:pic>
      <p:pic>
        <p:nvPicPr>
          <p:cNvPr id="11" name="Graphic 10">
            <a:extLst>
              <a:ext uri="{FF2B5EF4-FFF2-40B4-BE49-F238E27FC236}">
                <a16:creationId xmlns:a16="http://schemas.microsoft.com/office/drawing/2014/main" id="{B826ECA4-54C6-D793-61A4-A1AD980EBE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79081" y="3625850"/>
            <a:ext cx="1354138" cy="611660"/>
          </a:xfrm>
          <a:prstGeom prst="rect">
            <a:avLst/>
          </a:prstGeom>
        </p:spPr>
      </p:pic>
      <p:pic>
        <p:nvPicPr>
          <p:cNvPr id="13" name="Graphic 12">
            <a:extLst>
              <a:ext uri="{FF2B5EF4-FFF2-40B4-BE49-F238E27FC236}">
                <a16:creationId xmlns:a16="http://schemas.microsoft.com/office/drawing/2014/main" id="{F195D226-2F3B-BC10-4FD1-E4E07BD8EF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3089" y="3782909"/>
            <a:ext cx="1638300" cy="295275"/>
          </a:xfrm>
          <a:prstGeom prst="rect">
            <a:avLst/>
          </a:prstGeom>
        </p:spPr>
      </p:pic>
      <p:pic>
        <p:nvPicPr>
          <p:cNvPr id="15" name="Graphic 14">
            <a:extLst>
              <a:ext uri="{FF2B5EF4-FFF2-40B4-BE49-F238E27FC236}">
                <a16:creationId xmlns:a16="http://schemas.microsoft.com/office/drawing/2014/main" id="{40F44078-8A94-B166-1D6C-6A2F5543D3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5363" y="3711472"/>
            <a:ext cx="800100" cy="438150"/>
          </a:xfrm>
          <a:prstGeom prst="rect">
            <a:avLst/>
          </a:prstGeom>
        </p:spPr>
      </p:pic>
      <p:pic>
        <p:nvPicPr>
          <p:cNvPr id="4" name="Picture Placeholder 5" descr="Logo, company name&#10;&#10;Description automatically generated">
            <a:extLst>
              <a:ext uri="{FF2B5EF4-FFF2-40B4-BE49-F238E27FC236}">
                <a16:creationId xmlns:a16="http://schemas.microsoft.com/office/drawing/2014/main" id="{0A0A691D-664D-51E0-358F-17E4A5622EEE}"/>
              </a:ext>
            </a:extLst>
          </p:cNvPr>
          <p:cNvPicPr>
            <a:picLocks noGrp="1" noChangeAspect="1"/>
          </p:cNvPicPr>
          <p:nvPr>
            <p:ph idx="1"/>
          </p:nvPr>
        </p:nvPicPr>
        <p:blipFill>
          <a:blip r:embed="rId13">
            <a:extLst>
              <a:ext uri="{837473B0-CC2E-450A-ABE3-18F120FF3D39}">
                <a1611:picAttrSrcUrl xmlns:a1611="http://schemas.microsoft.com/office/drawing/2016/11/main" r:id="rId14"/>
              </a:ext>
            </a:extLst>
          </a:blip>
          <a:srcRect t="10938" b="10938"/>
          <a:stretch>
            <a:fillRect/>
          </a:stretch>
        </p:blipFill>
        <p:spPr>
          <a:xfrm>
            <a:off x="1977565" y="1825085"/>
            <a:ext cx="4739225" cy="1493330"/>
          </a:xfrm>
          <a:prstGeom prst="rect">
            <a:avLst/>
          </a:prstGeom>
        </p:spPr>
      </p:pic>
    </p:spTree>
    <p:extLst>
      <p:ext uri="{BB962C8B-B14F-4D97-AF65-F5344CB8AC3E}">
        <p14:creationId xmlns:p14="http://schemas.microsoft.com/office/powerpoint/2010/main" val="2106299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15E6-8A8A-C562-8F33-FF0043BED8CF}"/>
              </a:ext>
            </a:extLst>
          </p:cNvPr>
          <p:cNvSpPr>
            <a:spLocks noGrp="1"/>
          </p:cNvSpPr>
          <p:nvPr>
            <p:ph type="title"/>
          </p:nvPr>
        </p:nvSpPr>
        <p:spPr/>
        <p:txBody>
          <a:bodyPr/>
          <a:lstStyle/>
          <a:p>
            <a:r>
              <a:rPr lang="en-KR" dirty="0"/>
              <a:t>MOTIVATION + Objective</a:t>
            </a:r>
          </a:p>
        </p:txBody>
      </p:sp>
      <p:sp>
        <p:nvSpPr>
          <p:cNvPr id="3" name="Content Placeholder 2">
            <a:extLst>
              <a:ext uri="{FF2B5EF4-FFF2-40B4-BE49-F238E27FC236}">
                <a16:creationId xmlns:a16="http://schemas.microsoft.com/office/drawing/2014/main" id="{33743DB4-D644-3905-5077-466A11DB945A}"/>
              </a:ext>
            </a:extLst>
          </p:cNvPr>
          <p:cNvSpPr>
            <a:spLocks noGrp="1"/>
          </p:cNvSpPr>
          <p:nvPr>
            <p:ph idx="1"/>
          </p:nvPr>
        </p:nvSpPr>
        <p:spPr>
          <a:xfrm>
            <a:off x="435895" y="1635372"/>
            <a:ext cx="8272211" cy="2079378"/>
          </a:xfrm>
        </p:spPr>
        <p:txBody>
          <a:bodyPr/>
          <a:lstStyle/>
          <a:p>
            <a:r>
              <a:rPr lang="en-KR" dirty="0"/>
              <a:t>Target domain:	Artifitial inteligence </a:t>
            </a:r>
          </a:p>
          <a:p>
            <a:r>
              <a:rPr lang="en-KR" dirty="0"/>
              <a:t>Incentive: 		Is an important tool for AI and data science</a:t>
            </a:r>
          </a:p>
          <a:p>
            <a:r>
              <a:rPr lang="en-KR" dirty="0"/>
              <a:t>Importance:	A significant proportion of AI projects makes use of Pandas supported by prominent companies</a:t>
            </a:r>
          </a:p>
          <a:p>
            <a:r>
              <a:rPr lang="en-KR" dirty="0"/>
              <a:t>Objectives:		</a:t>
            </a:r>
            <a:r>
              <a:rPr lang="en-US" dirty="0"/>
              <a:t>Identify defects and enhance efficiency</a:t>
            </a:r>
            <a:endParaRPr lang="en-KR" dirty="0"/>
          </a:p>
        </p:txBody>
      </p:sp>
    </p:spTree>
    <p:extLst>
      <p:ext uri="{BB962C8B-B14F-4D97-AF65-F5344CB8AC3E}">
        <p14:creationId xmlns:p14="http://schemas.microsoft.com/office/powerpoint/2010/main" val="3430075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B1B95-B412-9726-BC6A-960D8AC972BE}"/>
              </a:ext>
            </a:extLst>
          </p:cNvPr>
          <p:cNvSpPr>
            <a:spLocks noGrp="1"/>
          </p:cNvSpPr>
          <p:nvPr>
            <p:ph type="title"/>
          </p:nvPr>
        </p:nvSpPr>
        <p:spPr/>
        <p:txBody>
          <a:bodyPr/>
          <a:lstStyle/>
          <a:p>
            <a:r>
              <a:rPr lang="en-KR" dirty="0"/>
              <a:t>sort_values in data frames</a:t>
            </a:r>
          </a:p>
        </p:txBody>
      </p:sp>
      <p:pic>
        <p:nvPicPr>
          <p:cNvPr id="4" name="Screen Recording 2023-05-23 at 9.11.06 AM.mov">
            <a:hlinkClick r:id="" action="ppaction://media"/>
            <a:extLst>
              <a:ext uri="{FF2B5EF4-FFF2-40B4-BE49-F238E27FC236}">
                <a16:creationId xmlns:a16="http://schemas.microsoft.com/office/drawing/2014/main" id="{F8862C68-0EDF-F250-0B2A-AE000971BD4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6919" y="1600112"/>
            <a:ext cx="5467350" cy="2759075"/>
          </a:xfrm>
        </p:spPr>
      </p:pic>
      <p:sp>
        <p:nvSpPr>
          <p:cNvPr id="11" name="TextBox 10">
            <a:extLst>
              <a:ext uri="{FF2B5EF4-FFF2-40B4-BE49-F238E27FC236}">
                <a16:creationId xmlns:a16="http://schemas.microsoft.com/office/drawing/2014/main" id="{835FAB54-59BD-1C7B-1CFD-F242D2D6AFD4}"/>
              </a:ext>
            </a:extLst>
          </p:cNvPr>
          <p:cNvSpPr txBox="1"/>
          <p:nvPr/>
        </p:nvSpPr>
        <p:spPr>
          <a:xfrm>
            <a:off x="5888477" y="1600112"/>
            <a:ext cx="2938604" cy="2839239"/>
          </a:xfrm>
          <a:prstGeom prst="rect">
            <a:avLst/>
          </a:prstGeom>
          <a:noFill/>
        </p:spPr>
        <p:txBody>
          <a:bodyPr wrap="square" rtlCol="0">
            <a:spAutoFit/>
          </a:bodyPr>
          <a:lstStyle/>
          <a:p>
            <a:pPr marL="171450" indent="-171450">
              <a:buFont typeface="Courier New" panose="02070309020205020404" pitchFamily="49" charset="0"/>
              <a:buChar char="o"/>
            </a:pPr>
            <a:r>
              <a:rPr lang="en-US" sz="1050" b="1" dirty="0">
                <a:solidFill>
                  <a:schemeClr val="accent2"/>
                </a:solidFill>
                <a:latin typeface="Consolas" panose="020B0609020204030204" pitchFamily="49" charset="0"/>
                <a:cs typeface="Consolas" panose="020B0609020204030204" pitchFamily="49" charset="0"/>
              </a:rPr>
              <a:t>by: </a:t>
            </a:r>
            <a:r>
              <a:rPr lang="en-US" sz="1050" dirty="0">
                <a:latin typeface="Consolas" panose="020B0609020204030204" pitchFamily="49" charset="0"/>
                <a:cs typeface="Consolas" panose="020B0609020204030204" pitchFamily="49" charset="0"/>
              </a:rPr>
              <a:t>Column(s) to sort by.</a:t>
            </a:r>
          </a:p>
          <a:p>
            <a:pPr marL="171450" indent="-171450">
              <a:buFont typeface="Courier New" panose="02070309020205020404" pitchFamily="49" charset="0"/>
              <a:buChar char="o"/>
            </a:pPr>
            <a:r>
              <a:rPr lang="en-US" sz="1050" b="1" dirty="0">
                <a:solidFill>
                  <a:schemeClr val="accent2"/>
                </a:solidFill>
                <a:latin typeface="Consolas" panose="020B0609020204030204" pitchFamily="49" charset="0"/>
                <a:cs typeface="Consolas" panose="020B0609020204030204" pitchFamily="49" charset="0"/>
              </a:rPr>
              <a:t>axis: </a:t>
            </a:r>
            <a:r>
              <a:rPr lang="en-US" sz="1050" dirty="0">
                <a:latin typeface="Consolas" panose="020B0609020204030204" pitchFamily="49" charset="0"/>
                <a:cs typeface="Consolas" panose="020B0609020204030204" pitchFamily="49" charset="0"/>
              </a:rPr>
              <a:t>0 (sort by row value) or 1 (sort by column value).</a:t>
            </a:r>
          </a:p>
          <a:p>
            <a:pPr marL="171450" indent="-171450">
              <a:buFont typeface="Courier New" panose="02070309020205020404" pitchFamily="49" charset="0"/>
              <a:buChar char="o"/>
            </a:pPr>
            <a:r>
              <a:rPr lang="en-US" sz="1050" b="1" dirty="0">
                <a:solidFill>
                  <a:schemeClr val="accent2"/>
                </a:solidFill>
                <a:latin typeface="Consolas" panose="020B0609020204030204" pitchFamily="49" charset="0"/>
                <a:cs typeface="Consolas" panose="020B0609020204030204" pitchFamily="49" charset="0"/>
              </a:rPr>
              <a:t>ascending: </a:t>
            </a:r>
            <a:r>
              <a:rPr lang="en-US" sz="1050" dirty="0">
                <a:latin typeface="Consolas" panose="020B0609020204030204" pitchFamily="49" charset="0"/>
                <a:cs typeface="Consolas" panose="020B0609020204030204" pitchFamily="49" charset="0"/>
              </a:rPr>
              <a:t>True (ascending order) or False (descending order).</a:t>
            </a:r>
          </a:p>
          <a:p>
            <a:pPr marL="171450" indent="-171450">
              <a:buFont typeface="Courier New" panose="02070309020205020404" pitchFamily="49" charset="0"/>
              <a:buChar char="o"/>
            </a:pPr>
            <a:r>
              <a:rPr lang="en-US" sz="1050" b="1" dirty="0" err="1">
                <a:solidFill>
                  <a:schemeClr val="accent2"/>
                </a:solidFill>
                <a:latin typeface="Consolas" panose="020B0609020204030204" pitchFamily="49" charset="0"/>
                <a:cs typeface="Consolas" panose="020B0609020204030204" pitchFamily="49" charset="0"/>
              </a:rPr>
              <a:t>inplace</a:t>
            </a:r>
            <a:r>
              <a:rPr lang="en-US" sz="1050" b="1" dirty="0">
                <a:solidFill>
                  <a:schemeClr val="accent2"/>
                </a:solidFill>
                <a:latin typeface="Consolas" panose="020B0609020204030204" pitchFamily="49" charset="0"/>
                <a:cs typeface="Consolas" panose="020B0609020204030204" pitchFamily="49" charset="0"/>
              </a:rPr>
              <a:t>: </a:t>
            </a:r>
            <a:r>
              <a:rPr lang="en-US" sz="1050" dirty="0">
                <a:latin typeface="Consolas" panose="020B0609020204030204" pitchFamily="49" charset="0"/>
                <a:cs typeface="Consolas" panose="020B0609020204030204" pitchFamily="49" charset="0"/>
              </a:rPr>
              <a:t>True (sort original </a:t>
            </a:r>
            <a:r>
              <a:rPr lang="en-US" sz="1050" dirty="0" err="1">
                <a:latin typeface="Consolas" panose="020B0609020204030204" pitchFamily="49" charset="0"/>
                <a:cs typeface="Consolas" panose="020B0609020204030204" pitchFamily="49" charset="0"/>
              </a:rPr>
              <a:t>DataFrame</a:t>
            </a:r>
            <a:r>
              <a:rPr lang="en-US" sz="1050" dirty="0">
                <a:latin typeface="Consolas" panose="020B0609020204030204" pitchFamily="49" charset="0"/>
                <a:cs typeface="Consolas" panose="020B0609020204030204" pitchFamily="49" charset="0"/>
              </a:rPr>
              <a:t>) or False (return new sorted </a:t>
            </a:r>
            <a:r>
              <a:rPr lang="en-US" sz="1050" dirty="0" err="1">
                <a:latin typeface="Consolas" panose="020B0609020204030204" pitchFamily="49" charset="0"/>
                <a:cs typeface="Consolas" panose="020B0609020204030204" pitchFamily="49" charset="0"/>
              </a:rPr>
              <a:t>DataFrame</a:t>
            </a:r>
            <a:r>
              <a:rPr lang="en-US" sz="1050" dirty="0">
                <a:latin typeface="Consolas" panose="020B0609020204030204" pitchFamily="49" charset="0"/>
                <a:cs typeface="Consolas" panose="020B0609020204030204" pitchFamily="49" charset="0"/>
              </a:rPr>
              <a:t>). </a:t>
            </a:r>
          </a:p>
          <a:p>
            <a:pPr marL="171450" indent="-171450">
              <a:buFont typeface="Courier New" panose="02070309020205020404" pitchFamily="49" charset="0"/>
              <a:buChar char="o"/>
            </a:pPr>
            <a:r>
              <a:rPr lang="en-US" sz="1050" b="1" dirty="0">
                <a:solidFill>
                  <a:schemeClr val="accent2"/>
                </a:solidFill>
                <a:latin typeface="Consolas" panose="020B0609020204030204" pitchFamily="49" charset="0"/>
                <a:cs typeface="Consolas" panose="020B0609020204030204" pitchFamily="49" charset="0"/>
              </a:rPr>
              <a:t>kind: </a:t>
            </a:r>
            <a:r>
              <a:rPr lang="en-US" sz="1050" dirty="0">
                <a:latin typeface="Consolas" panose="020B0609020204030204" pitchFamily="49" charset="0"/>
                <a:cs typeface="Consolas" panose="020B0609020204030204" pitchFamily="49" charset="0"/>
              </a:rPr>
              <a:t>Sorting algorithm: 'quicksort', '</a:t>
            </a:r>
            <a:r>
              <a:rPr lang="en-US" sz="1050" dirty="0" err="1">
                <a:latin typeface="Consolas" panose="020B0609020204030204" pitchFamily="49" charset="0"/>
                <a:cs typeface="Consolas" panose="020B0609020204030204" pitchFamily="49" charset="0"/>
              </a:rPr>
              <a:t>mergesort</a:t>
            </a:r>
            <a:r>
              <a:rPr lang="en-US" sz="1050" dirty="0">
                <a:latin typeface="Consolas" panose="020B0609020204030204" pitchFamily="49" charset="0"/>
                <a:cs typeface="Consolas" panose="020B0609020204030204" pitchFamily="49" charset="0"/>
              </a:rPr>
              <a:t>', 'heapsort'.</a:t>
            </a:r>
          </a:p>
          <a:p>
            <a:pPr marL="171450" indent="-171450">
              <a:buFont typeface="Courier New" panose="02070309020205020404" pitchFamily="49" charset="0"/>
              <a:buChar char="o"/>
            </a:pPr>
            <a:r>
              <a:rPr lang="en-US" sz="1050" b="1" dirty="0" err="1">
                <a:solidFill>
                  <a:schemeClr val="accent2"/>
                </a:solidFill>
                <a:latin typeface="Consolas" panose="020B0609020204030204" pitchFamily="49" charset="0"/>
                <a:cs typeface="Consolas" panose="020B0609020204030204" pitchFamily="49" charset="0"/>
              </a:rPr>
              <a:t>na_position</a:t>
            </a:r>
            <a:r>
              <a:rPr lang="en-US" sz="1050" b="1" dirty="0">
                <a:solidFill>
                  <a:schemeClr val="accent2"/>
                </a:solidFill>
                <a:latin typeface="Consolas" panose="020B0609020204030204" pitchFamily="49" charset="0"/>
                <a:cs typeface="Consolas" panose="020B0609020204030204" pitchFamily="49" charset="0"/>
              </a:rPr>
              <a:t>: </a:t>
            </a:r>
            <a:r>
              <a:rPr lang="en-US" sz="1050" dirty="0">
                <a:latin typeface="Consolas" panose="020B0609020204030204" pitchFamily="49" charset="0"/>
                <a:cs typeface="Consolas" panose="020B0609020204030204" pitchFamily="49" charset="0"/>
              </a:rPr>
              <a:t>Position of NA values: 'first' or 'last’.</a:t>
            </a:r>
          </a:p>
          <a:p>
            <a:pPr marL="171450" indent="-171450">
              <a:buFont typeface="Courier New" panose="02070309020205020404" pitchFamily="49" charset="0"/>
              <a:buChar char="o"/>
            </a:pPr>
            <a:r>
              <a:rPr lang="en-US" sz="1050" b="1" dirty="0" err="1">
                <a:solidFill>
                  <a:schemeClr val="accent2"/>
                </a:solidFill>
                <a:latin typeface="Consolas" panose="020B0609020204030204" pitchFamily="49" charset="0"/>
                <a:cs typeface="Consolas" panose="020B0609020204030204" pitchFamily="49" charset="0"/>
              </a:rPr>
              <a:t>ignore_index</a:t>
            </a:r>
            <a:r>
              <a:rPr lang="en-US" sz="1050" b="1" dirty="0">
                <a:solidFill>
                  <a:schemeClr val="accent2"/>
                </a:solidFill>
                <a:latin typeface="Consolas" panose="020B0609020204030204" pitchFamily="49" charset="0"/>
                <a:cs typeface="Consolas" panose="020B0609020204030204" pitchFamily="49" charset="0"/>
              </a:rPr>
              <a:t>: </a:t>
            </a:r>
            <a:r>
              <a:rPr lang="en-US" sz="1050" dirty="0">
                <a:latin typeface="Consolas" panose="020B0609020204030204" pitchFamily="49" charset="0"/>
                <a:cs typeface="Consolas" panose="020B0609020204030204" pitchFamily="49" charset="0"/>
              </a:rPr>
              <a:t>True (reset index) or False (keep original index).</a:t>
            </a:r>
          </a:p>
          <a:p>
            <a:pPr marL="171450" indent="-171450">
              <a:buFont typeface="Courier New" panose="02070309020205020404" pitchFamily="49" charset="0"/>
              <a:buChar char="o"/>
            </a:pPr>
            <a:r>
              <a:rPr lang="en-US" sz="1050" b="1" dirty="0">
                <a:solidFill>
                  <a:schemeClr val="accent2"/>
                </a:solidFill>
                <a:latin typeface="Consolas" panose="020B0609020204030204" pitchFamily="49" charset="0"/>
                <a:cs typeface="Consolas" panose="020B0609020204030204" pitchFamily="49" charset="0"/>
              </a:rPr>
              <a:t>key: </a:t>
            </a:r>
            <a:r>
              <a:rPr lang="en-US" sz="1050" dirty="0">
                <a:latin typeface="Consolas" panose="020B0609020204030204" pitchFamily="49" charset="0"/>
                <a:cs typeface="Consolas" panose="020B0609020204030204" pitchFamily="49" charset="0"/>
              </a:rPr>
              <a:t>A function that gets applied to the values before sorting.</a:t>
            </a:r>
            <a:endParaRPr lang="en-KR" sz="10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3473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2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03F8-CE08-F66F-A661-517FB9DD25E5}"/>
              </a:ext>
            </a:extLst>
          </p:cNvPr>
          <p:cNvSpPr>
            <a:spLocks noGrp="1"/>
          </p:cNvSpPr>
          <p:nvPr>
            <p:ph type="title"/>
          </p:nvPr>
        </p:nvSpPr>
        <p:spPr/>
        <p:txBody>
          <a:bodyPr/>
          <a:lstStyle/>
          <a:p>
            <a:r>
              <a:rPr lang="en-KR" dirty="0"/>
              <a:t>HOW TO RUN – Overview</a:t>
            </a:r>
          </a:p>
        </p:txBody>
      </p:sp>
      <p:pic>
        <p:nvPicPr>
          <p:cNvPr id="7" name="Graphic 6">
            <a:extLst>
              <a:ext uri="{FF2B5EF4-FFF2-40B4-BE49-F238E27FC236}">
                <a16:creationId xmlns:a16="http://schemas.microsoft.com/office/drawing/2014/main" id="{488AA583-1FF5-7B71-AA8C-AA444AB478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0591" y="1756789"/>
            <a:ext cx="4073467" cy="2860094"/>
          </a:xfrm>
          <a:prstGeom prst="rect">
            <a:avLst/>
          </a:prstGeom>
        </p:spPr>
      </p:pic>
      <p:sp>
        <p:nvSpPr>
          <p:cNvPr id="8" name="TextBox 7">
            <a:extLst>
              <a:ext uri="{FF2B5EF4-FFF2-40B4-BE49-F238E27FC236}">
                <a16:creationId xmlns:a16="http://schemas.microsoft.com/office/drawing/2014/main" id="{6CA6B94C-CA6F-CEAF-6E68-4EDBA050BDD0}"/>
              </a:ext>
            </a:extLst>
          </p:cNvPr>
          <p:cNvSpPr txBox="1"/>
          <p:nvPr/>
        </p:nvSpPr>
        <p:spPr>
          <a:xfrm>
            <a:off x="4729944" y="1756788"/>
            <a:ext cx="4073465" cy="2800767"/>
          </a:xfrm>
          <a:prstGeom prst="rect">
            <a:avLst/>
          </a:prstGeom>
          <a:noFill/>
        </p:spPr>
        <p:txBody>
          <a:bodyPr wrap="square" rtlCol="0">
            <a:spAutoFit/>
          </a:bodyPr>
          <a:lstStyle/>
          <a:p>
            <a:pPr marL="342900" indent="-342900">
              <a:buFont typeface="+mj-lt"/>
              <a:buAutoNum type="arabicPeriod"/>
            </a:pPr>
            <a:r>
              <a:rPr lang="en-KR" sz="1100" dirty="0">
                <a:latin typeface="Consolas" panose="020B0609020204030204" pitchFamily="49" charset="0"/>
                <a:cs typeface="Consolas" panose="020B0609020204030204" pitchFamily="49" charset="0"/>
              </a:rPr>
              <a:t>Create DataFrame Runner that inherits from Base Runner Implementation (</a:t>
            </a:r>
            <a:r>
              <a:rPr lang="en-KR" sz="1100" dirty="0">
                <a:solidFill>
                  <a:schemeClr val="accent2"/>
                </a:solidFill>
                <a:latin typeface="Consolas" panose="020B0609020204030204" pitchFamily="49" charset="0"/>
                <a:cs typeface="Consolas" panose="020B0609020204030204" pitchFamily="49" charset="0"/>
              </a:rPr>
              <a:t>DataFrameRunner</a:t>
            </a:r>
            <a:r>
              <a:rPr lang="en-KR" sz="1100" dirty="0">
                <a:latin typeface="Consolas" panose="020B0609020204030204" pitchFamily="49" charset="0"/>
                <a:cs typeface="Consolas" panose="020B0609020204030204" pitchFamily="49" charset="0"/>
              </a:rPr>
              <a:t>)</a:t>
            </a:r>
          </a:p>
          <a:p>
            <a:pPr marL="342900" indent="-342900">
              <a:buFont typeface="+mj-lt"/>
              <a:buAutoNum type="arabicPeriod"/>
            </a:pPr>
            <a:r>
              <a:rPr lang="en-KR" sz="1100" dirty="0">
                <a:latin typeface="Consolas" panose="020B0609020204030204" pitchFamily="49" charset="0"/>
                <a:cs typeface="Consolas" panose="020B0609020204030204" pitchFamily="49" charset="0"/>
              </a:rPr>
              <a:t>Create Coverage Runner that inherits from DataFrame Runner (</a:t>
            </a:r>
            <a:r>
              <a:rPr lang="en-KR" sz="1100" dirty="0">
                <a:solidFill>
                  <a:schemeClr val="accent2"/>
                </a:solidFill>
                <a:latin typeface="Consolas" panose="020B0609020204030204" pitchFamily="49" charset="0"/>
                <a:cs typeface="Consolas" panose="020B0609020204030204" pitchFamily="49" charset="0"/>
              </a:rPr>
              <a:t>DataFrameCoverageRunner</a:t>
            </a:r>
            <a:r>
              <a:rPr lang="en-KR" sz="1100" dirty="0">
                <a:latin typeface="Consolas" panose="020B0609020204030204" pitchFamily="49" charset="0"/>
                <a:cs typeface="Consolas" panose="020B0609020204030204" pitchFamily="49" charset="0"/>
              </a:rPr>
              <a:t>)</a:t>
            </a:r>
          </a:p>
          <a:p>
            <a:pPr marL="342900" indent="-342900">
              <a:buFont typeface="+mj-lt"/>
              <a:buAutoNum type="arabicPeriod"/>
            </a:pPr>
            <a:r>
              <a:rPr lang="en-KR" sz="1100" dirty="0">
                <a:latin typeface="Consolas" panose="020B0609020204030204" pitchFamily="49" charset="0"/>
                <a:cs typeface="Consolas" panose="020B0609020204030204" pitchFamily="49" charset="0"/>
              </a:rPr>
              <a:t>Create Mutation Fuzzer that inherits from Fuzzer (</a:t>
            </a:r>
            <a:r>
              <a:rPr lang="en-KR" sz="1100" dirty="0">
                <a:solidFill>
                  <a:schemeClr val="accent2"/>
                </a:solidFill>
                <a:latin typeface="Consolas" panose="020B0609020204030204" pitchFamily="49" charset="0"/>
                <a:cs typeface="Consolas" panose="020B0609020204030204" pitchFamily="49" charset="0"/>
              </a:rPr>
              <a:t>MutationFuzzer</a:t>
            </a:r>
            <a:r>
              <a:rPr lang="en-KR" sz="1100" dirty="0">
                <a:latin typeface="Consolas" panose="020B0609020204030204" pitchFamily="49" charset="0"/>
                <a:cs typeface="Consolas" panose="020B0609020204030204" pitchFamily="49" charset="0"/>
              </a:rPr>
              <a:t>)</a:t>
            </a:r>
          </a:p>
          <a:p>
            <a:pPr marL="342900" indent="-342900">
              <a:buFont typeface="+mj-lt"/>
              <a:buAutoNum type="arabicPeriod"/>
            </a:pPr>
            <a:r>
              <a:rPr lang="en-KR" sz="1100" dirty="0">
                <a:latin typeface="Consolas" panose="020B0609020204030204" pitchFamily="49" charset="0"/>
                <a:cs typeface="Consolas" panose="020B0609020204030204" pitchFamily="49" charset="0"/>
              </a:rPr>
              <a:t>Combine both </a:t>
            </a:r>
            <a:r>
              <a:rPr lang="en-KR" sz="1100" dirty="0">
                <a:solidFill>
                  <a:schemeClr val="accent2"/>
                </a:solidFill>
                <a:latin typeface="Consolas" panose="020B0609020204030204" pitchFamily="49" charset="0"/>
                <a:cs typeface="Consolas" panose="020B0609020204030204" pitchFamily="49" charset="0"/>
              </a:rPr>
              <a:t>DataFrameCoverageRunner</a:t>
            </a:r>
            <a:r>
              <a:rPr lang="en-KR" sz="1100" dirty="0">
                <a:latin typeface="Consolas" panose="020B0609020204030204" pitchFamily="49" charset="0"/>
                <a:cs typeface="Consolas" panose="020B0609020204030204" pitchFamily="49" charset="0"/>
              </a:rPr>
              <a:t> and </a:t>
            </a:r>
            <a:r>
              <a:rPr lang="en-KR" sz="1100" dirty="0">
                <a:solidFill>
                  <a:schemeClr val="accent2"/>
                </a:solidFill>
                <a:latin typeface="Consolas" panose="020B0609020204030204" pitchFamily="49" charset="0"/>
                <a:cs typeface="Consolas" panose="020B0609020204030204" pitchFamily="49" charset="0"/>
              </a:rPr>
              <a:t>MutationFuzzer</a:t>
            </a:r>
            <a:r>
              <a:rPr lang="en-KR" sz="1100" dirty="0">
                <a:latin typeface="Consolas" panose="020B0609020204030204" pitchFamily="49" charset="0"/>
                <a:cs typeface="Consolas" panose="020B0609020204030204" pitchFamily="49" charset="0"/>
              </a:rPr>
              <a:t> into </a:t>
            </a:r>
            <a:r>
              <a:rPr lang="en-KR" sz="1100" dirty="0">
                <a:solidFill>
                  <a:schemeClr val="accent2"/>
                </a:solidFill>
                <a:latin typeface="Consolas" panose="020B0609020204030204" pitchFamily="49" charset="0"/>
                <a:cs typeface="Consolas" panose="020B0609020204030204" pitchFamily="49" charset="0"/>
              </a:rPr>
              <a:t>DataFrameMutationCoverageFuzzer</a:t>
            </a:r>
          </a:p>
          <a:p>
            <a:r>
              <a:rPr lang="en-KR" sz="1100" dirty="0">
                <a:latin typeface="Consolas" panose="020B0609020204030204" pitchFamily="49" charset="0"/>
                <a:cs typeface="Consolas" panose="020B0609020204030204" pitchFamily="49" charset="0"/>
              </a:rPr>
              <a:t>---------------------------------------------------</a:t>
            </a:r>
          </a:p>
          <a:p>
            <a:r>
              <a:rPr lang="en-US" sz="1100" dirty="0">
                <a:latin typeface="Consolas" panose="020B0609020204030204" pitchFamily="49" charset="0"/>
                <a:cs typeface="Consolas" panose="020B0609020204030204" pitchFamily="49" charset="0"/>
              </a:rPr>
              <a:t>In each run, it utilizes the </a:t>
            </a:r>
            <a:r>
              <a:rPr lang="en-US" sz="1100" dirty="0" err="1">
                <a:solidFill>
                  <a:schemeClr val="accent2"/>
                </a:solidFill>
                <a:latin typeface="Consolas" panose="020B0609020204030204" pitchFamily="49" charset="0"/>
                <a:cs typeface="Consolas" panose="020B0609020204030204" pitchFamily="49" charset="0"/>
              </a:rPr>
              <a:t>DataFrameCoverageRunner</a:t>
            </a:r>
            <a:r>
              <a:rPr lang="en-US" sz="1100" dirty="0">
                <a:latin typeface="Consolas" panose="020B0609020204030204" pitchFamily="49" charset="0"/>
                <a:cs typeface="Consolas" panose="020B0609020204030204" pitchFamily="49" charset="0"/>
              </a:rPr>
              <a:t> to execute the target function with the fuzzed input and monitor the code coverage, and uses the </a:t>
            </a:r>
            <a:r>
              <a:rPr lang="en-US" sz="1100" dirty="0" err="1">
                <a:solidFill>
                  <a:schemeClr val="accent2"/>
                </a:solidFill>
                <a:latin typeface="Consolas" panose="020B0609020204030204" pitchFamily="49" charset="0"/>
                <a:cs typeface="Consolas" panose="020B0609020204030204" pitchFamily="49" charset="0"/>
              </a:rPr>
              <a:t>MutationFuzzer</a:t>
            </a:r>
            <a:r>
              <a:rPr lang="en-US" sz="1100" dirty="0">
                <a:latin typeface="Consolas" panose="020B0609020204030204" pitchFamily="49" charset="0"/>
                <a:cs typeface="Consolas" panose="020B0609020204030204" pitchFamily="49" charset="0"/>
              </a:rPr>
              <a:t> to generate new, possibly unique, inputs (fuzzed input) through mutation of the initial inputs.</a:t>
            </a:r>
            <a:endParaRPr lang="en-KR" sz="1100" dirty="0">
              <a:latin typeface="Consolas" panose="020B0609020204030204" pitchFamily="49" charset="0"/>
              <a:cs typeface="Consolas" panose="020B0609020204030204" pitchFamily="49" charset="0"/>
            </a:endParaRPr>
          </a:p>
        </p:txBody>
      </p:sp>
      <p:cxnSp>
        <p:nvCxnSpPr>
          <p:cNvPr id="33" name="Straight Arrow Connector 32">
            <a:extLst>
              <a:ext uri="{FF2B5EF4-FFF2-40B4-BE49-F238E27FC236}">
                <a16:creationId xmlns:a16="http://schemas.microsoft.com/office/drawing/2014/main" id="{390A7F86-B921-CA3A-FFA3-6FD845876B67}"/>
              </a:ext>
            </a:extLst>
          </p:cNvPr>
          <p:cNvCxnSpPr>
            <a:cxnSpLocks/>
          </p:cNvCxnSpPr>
          <p:nvPr/>
        </p:nvCxnSpPr>
        <p:spPr>
          <a:xfrm flipV="1">
            <a:off x="2531533" y="3581400"/>
            <a:ext cx="2260600" cy="44873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803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03F8-CE08-F66F-A661-517FB9DD25E5}"/>
              </a:ext>
            </a:extLst>
          </p:cNvPr>
          <p:cNvSpPr>
            <a:spLocks noGrp="1"/>
          </p:cNvSpPr>
          <p:nvPr>
            <p:ph type="title"/>
          </p:nvPr>
        </p:nvSpPr>
        <p:spPr/>
        <p:txBody>
          <a:bodyPr/>
          <a:lstStyle/>
          <a:p>
            <a:r>
              <a:rPr lang="en-KR" dirty="0"/>
              <a:t>HOW TO RUN – INPUT</a:t>
            </a:r>
          </a:p>
        </p:txBody>
      </p:sp>
      <p:graphicFrame>
        <p:nvGraphicFramePr>
          <p:cNvPr id="3" name="Table 2">
            <a:extLst>
              <a:ext uri="{FF2B5EF4-FFF2-40B4-BE49-F238E27FC236}">
                <a16:creationId xmlns:a16="http://schemas.microsoft.com/office/drawing/2014/main" id="{45788130-5F1C-D707-003A-B366EF9EE7EC}"/>
              </a:ext>
            </a:extLst>
          </p:cNvPr>
          <p:cNvGraphicFramePr>
            <a:graphicFrameLocks noGrp="1"/>
          </p:cNvGraphicFramePr>
          <p:nvPr>
            <p:extLst>
              <p:ext uri="{D42A27DB-BD31-4B8C-83A1-F6EECF244321}">
                <p14:modId xmlns:p14="http://schemas.microsoft.com/office/powerpoint/2010/main" val="1259731735"/>
              </p:ext>
            </p:extLst>
          </p:nvPr>
        </p:nvGraphicFramePr>
        <p:xfrm>
          <a:off x="435891" y="1635866"/>
          <a:ext cx="5202909" cy="2971439"/>
        </p:xfrm>
        <a:graphic>
          <a:graphicData uri="http://schemas.openxmlformats.org/drawingml/2006/table">
            <a:tbl>
              <a:tblPr/>
              <a:tblGrid>
                <a:gridCol w="1274376">
                  <a:extLst>
                    <a:ext uri="{9D8B030D-6E8A-4147-A177-3AD203B41FA5}">
                      <a16:colId xmlns:a16="http://schemas.microsoft.com/office/drawing/2014/main" val="2034272162"/>
                    </a:ext>
                  </a:extLst>
                </a:gridCol>
                <a:gridCol w="1193597">
                  <a:extLst>
                    <a:ext uri="{9D8B030D-6E8A-4147-A177-3AD203B41FA5}">
                      <a16:colId xmlns:a16="http://schemas.microsoft.com/office/drawing/2014/main" val="1835594550"/>
                    </a:ext>
                  </a:extLst>
                </a:gridCol>
                <a:gridCol w="2734936">
                  <a:extLst>
                    <a:ext uri="{9D8B030D-6E8A-4147-A177-3AD203B41FA5}">
                      <a16:colId xmlns:a16="http://schemas.microsoft.com/office/drawing/2014/main" val="2556737267"/>
                    </a:ext>
                  </a:extLst>
                </a:gridCol>
              </a:tblGrid>
              <a:tr h="248029">
                <a:tc>
                  <a:txBody>
                    <a:bodyPr/>
                    <a:lstStyle/>
                    <a:p>
                      <a:pPr fontAlgn="b"/>
                      <a:r>
                        <a:rPr lang="en-US" sz="1000" b="1">
                          <a:effectLst/>
                          <a:latin typeface="Consolas" panose="020B0609020204030204" pitchFamily="49" charset="0"/>
                          <a:cs typeface="Consolas" panose="020B0609020204030204" pitchFamily="49" charset="0"/>
                        </a:rPr>
                        <a:t>Attribute/Method</a:t>
                      </a:r>
                    </a:p>
                  </a:txBody>
                  <a:tcPr marL="44963" marR="44963" marT="22482" marB="22482"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sz="1000" b="1" dirty="0">
                          <a:effectLst/>
                          <a:latin typeface="Consolas" panose="020B0609020204030204" pitchFamily="49" charset="0"/>
                          <a:cs typeface="Consolas" panose="020B0609020204030204" pitchFamily="49" charset="0"/>
                        </a:rPr>
                        <a:t>Type</a:t>
                      </a:r>
                    </a:p>
                  </a:txBody>
                  <a:tcPr marL="44963" marR="44963" marT="22482" marB="22482"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sz="1000" b="1" dirty="0">
                          <a:effectLst/>
                          <a:latin typeface="Consolas" panose="020B0609020204030204" pitchFamily="49" charset="0"/>
                          <a:cs typeface="Consolas" panose="020B0609020204030204" pitchFamily="49" charset="0"/>
                        </a:rPr>
                        <a:t>Description</a:t>
                      </a:r>
                    </a:p>
                  </a:txBody>
                  <a:tcPr marL="44963" marR="44963" marT="22482" marB="22482"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696465221"/>
                  </a:ext>
                </a:extLst>
              </a:tr>
              <a:tr h="631073">
                <a:tc>
                  <a:txBody>
                    <a:bodyPr/>
                    <a:lstStyle/>
                    <a:p>
                      <a:pPr fontAlgn="base"/>
                      <a:r>
                        <a:rPr lang="en-US" sz="1000">
                          <a:effectLst/>
                          <a:latin typeface="Consolas" panose="020B0609020204030204" pitchFamily="49" charset="0"/>
                          <a:cs typeface="Consolas" panose="020B0609020204030204" pitchFamily="49" charset="0"/>
                        </a:rPr>
                        <a:t>__init__()</a:t>
                      </a:r>
                    </a:p>
                  </a:txBody>
                  <a:tcPr marL="44963" marR="44963" marT="22482" marB="2248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000">
                          <a:effectLst/>
                          <a:latin typeface="Consolas" panose="020B0609020204030204" pitchFamily="49" charset="0"/>
                          <a:cs typeface="Consolas" panose="020B0609020204030204" pitchFamily="49" charset="0"/>
                        </a:rPr>
                        <a:t>Method</a:t>
                      </a:r>
                    </a:p>
                  </a:txBody>
                  <a:tcPr marL="44963" marR="44963" marT="22482" marB="2248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000">
                          <a:effectLst/>
                          <a:latin typeface="Consolas" panose="020B0609020204030204" pitchFamily="49" charset="0"/>
                          <a:cs typeface="Consolas" panose="020B0609020204030204" pitchFamily="49" charset="0"/>
                        </a:rPr>
                        <a:t>Initializes the DataFrameMethodArgs object with a DataFrame, arguments list, and keyword arguments dictionary</a:t>
                      </a:r>
                    </a:p>
                  </a:txBody>
                  <a:tcPr marL="44963" marR="44963" marT="22482" marB="2248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426127673"/>
                  </a:ext>
                </a:extLst>
              </a:tr>
              <a:tr h="439551">
                <a:tc>
                  <a:txBody>
                    <a:bodyPr/>
                    <a:lstStyle/>
                    <a:p>
                      <a:pPr fontAlgn="base"/>
                      <a:r>
                        <a:rPr lang="en-US" sz="1000">
                          <a:effectLst/>
                          <a:latin typeface="Consolas" panose="020B0609020204030204" pitchFamily="49" charset="0"/>
                          <a:cs typeface="Consolas" panose="020B0609020204030204" pitchFamily="49" charset="0"/>
                        </a:rPr>
                        <a:t>mutate()</a:t>
                      </a:r>
                    </a:p>
                  </a:txBody>
                  <a:tcPr marL="44963" marR="44963" marT="22482" marB="2248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000">
                          <a:effectLst/>
                          <a:latin typeface="Consolas" panose="020B0609020204030204" pitchFamily="49" charset="0"/>
                          <a:cs typeface="Consolas" panose="020B0609020204030204" pitchFamily="49" charset="0"/>
                        </a:rPr>
                        <a:t>Method</a:t>
                      </a:r>
                    </a:p>
                  </a:txBody>
                  <a:tcPr marL="44963" marR="44963" marT="22482" marB="2248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000">
                          <a:effectLst/>
                          <a:latin typeface="Consolas" panose="020B0609020204030204" pitchFamily="49" charset="0"/>
                          <a:cs typeface="Consolas" panose="020B0609020204030204" pitchFamily="49" charset="0"/>
                        </a:rPr>
                        <a:t>Applies random mutations to the DataFrame and keyword arguments</a:t>
                      </a:r>
                    </a:p>
                  </a:txBody>
                  <a:tcPr marL="44963" marR="44963" marT="22482" marB="2248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672624419"/>
                  </a:ext>
                </a:extLst>
              </a:tr>
              <a:tr h="439551">
                <a:tc>
                  <a:txBody>
                    <a:bodyPr/>
                    <a:lstStyle/>
                    <a:p>
                      <a:pPr fontAlgn="base"/>
                      <a:r>
                        <a:rPr lang="en-US" sz="1000">
                          <a:effectLst/>
                          <a:latin typeface="Consolas" panose="020B0609020204030204" pitchFamily="49" charset="0"/>
                          <a:cs typeface="Consolas" panose="020B0609020204030204" pitchFamily="49" charset="0"/>
                        </a:rPr>
                        <a:t>__str__()</a:t>
                      </a:r>
                    </a:p>
                  </a:txBody>
                  <a:tcPr marL="44963" marR="44963" marT="22482" marB="2248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000">
                          <a:effectLst/>
                          <a:latin typeface="Consolas" panose="020B0609020204030204" pitchFamily="49" charset="0"/>
                          <a:cs typeface="Consolas" panose="020B0609020204030204" pitchFamily="49" charset="0"/>
                        </a:rPr>
                        <a:t>Method</a:t>
                      </a:r>
                    </a:p>
                  </a:txBody>
                  <a:tcPr marL="44963" marR="44963" marT="22482" marB="2248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000" dirty="0">
                          <a:effectLst/>
                          <a:latin typeface="Consolas" panose="020B0609020204030204" pitchFamily="49" charset="0"/>
                          <a:cs typeface="Consolas" panose="020B0609020204030204" pitchFamily="49" charset="0"/>
                        </a:rPr>
                        <a:t>Returns a string representation of the </a:t>
                      </a:r>
                      <a:r>
                        <a:rPr lang="en-US" sz="1000" dirty="0" err="1">
                          <a:effectLst/>
                          <a:latin typeface="Consolas" panose="020B0609020204030204" pitchFamily="49" charset="0"/>
                          <a:cs typeface="Consolas" panose="020B0609020204030204" pitchFamily="49" charset="0"/>
                        </a:rPr>
                        <a:t>DataFrameMethodArgs</a:t>
                      </a:r>
                      <a:r>
                        <a:rPr lang="en-US" sz="1000" dirty="0">
                          <a:effectLst/>
                          <a:latin typeface="Consolas" panose="020B0609020204030204" pitchFamily="49" charset="0"/>
                          <a:cs typeface="Consolas" panose="020B0609020204030204" pitchFamily="49" charset="0"/>
                        </a:rPr>
                        <a:t> object</a:t>
                      </a:r>
                    </a:p>
                  </a:txBody>
                  <a:tcPr marL="44963" marR="44963" marT="22482" marB="2248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790297023"/>
                  </a:ext>
                </a:extLst>
              </a:tr>
              <a:tr h="248029">
                <a:tc>
                  <a:txBody>
                    <a:bodyPr/>
                    <a:lstStyle/>
                    <a:p>
                      <a:pPr fontAlgn="base"/>
                      <a:r>
                        <a:rPr lang="en-US" sz="1000">
                          <a:effectLst/>
                          <a:latin typeface="Consolas" panose="020B0609020204030204" pitchFamily="49" charset="0"/>
                          <a:cs typeface="Consolas" panose="020B0609020204030204" pitchFamily="49" charset="0"/>
                        </a:rPr>
                        <a:t>df</a:t>
                      </a:r>
                    </a:p>
                  </a:txBody>
                  <a:tcPr marL="44963" marR="44963" marT="22482" marB="2248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000">
                          <a:effectLst/>
                          <a:latin typeface="Consolas" panose="020B0609020204030204" pitchFamily="49" charset="0"/>
                          <a:cs typeface="Consolas" panose="020B0609020204030204" pitchFamily="49" charset="0"/>
                        </a:rPr>
                        <a:t>Attribute</a:t>
                      </a:r>
                    </a:p>
                  </a:txBody>
                  <a:tcPr marL="44963" marR="44963" marT="22482" marB="2248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000" dirty="0">
                          <a:effectLst/>
                          <a:latin typeface="Consolas" panose="020B0609020204030204" pitchFamily="49" charset="0"/>
                          <a:cs typeface="Consolas" panose="020B0609020204030204" pitchFamily="49" charset="0"/>
                        </a:rPr>
                        <a:t>The </a:t>
                      </a:r>
                      <a:r>
                        <a:rPr lang="en-US" sz="1000" dirty="0" err="1">
                          <a:effectLst/>
                          <a:latin typeface="Consolas" panose="020B0609020204030204" pitchFamily="49" charset="0"/>
                          <a:cs typeface="Consolas" panose="020B0609020204030204" pitchFamily="49" charset="0"/>
                        </a:rPr>
                        <a:t>DataFrame</a:t>
                      </a:r>
                      <a:r>
                        <a:rPr lang="en-US" sz="1000" dirty="0">
                          <a:effectLst/>
                          <a:latin typeface="Consolas" panose="020B0609020204030204" pitchFamily="49" charset="0"/>
                          <a:cs typeface="Consolas" panose="020B0609020204030204" pitchFamily="49" charset="0"/>
                        </a:rPr>
                        <a:t> to be mutated</a:t>
                      </a:r>
                    </a:p>
                  </a:txBody>
                  <a:tcPr marL="44963" marR="44963" marT="22482" marB="2248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93424468"/>
                  </a:ext>
                </a:extLst>
              </a:tr>
              <a:tr h="439551">
                <a:tc>
                  <a:txBody>
                    <a:bodyPr/>
                    <a:lstStyle/>
                    <a:p>
                      <a:pPr fontAlgn="base"/>
                      <a:r>
                        <a:rPr lang="en-US" sz="1000">
                          <a:effectLst/>
                          <a:latin typeface="Consolas" panose="020B0609020204030204" pitchFamily="49" charset="0"/>
                          <a:cs typeface="Consolas" panose="020B0609020204030204" pitchFamily="49" charset="0"/>
                        </a:rPr>
                        <a:t>args</a:t>
                      </a:r>
                    </a:p>
                  </a:txBody>
                  <a:tcPr marL="44963" marR="44963" marT="22482" marB="2248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000">
                          <a:effectLst/>
                          <a:latin typeface="Consolas" panose="020B0609020204030204" pitchFamily="49" charset="0"/>
                          <a:cs typeface="Consolas" panose="020B0609020204030204" pitchFamily="49" charset="0"/>
                        </a:rPr>
                        <a:t>Attribute</a:t>
                      </a:r>
                    </a:p>
                  </a:txBody>
                  <a:tcPr marL="44963" marR="44963" marT="22482" marB="2248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000">
                          <a:effectLst/>
                          <a:latin typeface="Consolas" panose="020B0609020204030204" pitchFamily="49" charset="0"/>
                          <a:cs typeface="Consolas" panose="020B0609020204030204" pitchFamily="49" charset="0"/>
                        </a:rPr>
                        <a:t>List of positional arguments (unused in the current implementation)</a:t>
                      </a:r>
                    </a:p>
                  </a:txBody>
                  <a:tcPr marL="44963" marR="44963" marT="22482" marB="2248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968599511"/>
                  </a:ext>
                </a:extLst>
              </a:tr>
              <a:tr h="439551">
                <a:tc>
                  <a:txBody>
                    <a:bodyPr/>
                    <a:lstStyle/>
                    <a:p>
                      <a:pPr fontAlgn="base"/>
                      <a:r>
                        <a:rPr lang="en-US" sz="1000">
                          <a:effectLst/>
                          <a:latin typeface="Consolas" panose="020B0609020204030204" pitchFamily="49" charset="0"/>
                          <a:cs typeface="Consolas" panose="020B0609020204030204" pitchFamily="49" charset="0"/>
                        </a:rPr>
                        <a:t>kwargs</a:t>
                      </a:r>
                    </a:p>
                  </a:txBody>
                  <a:tcPr marL="44963" marR="44963" marT="22482" marB="2248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fontAlgn="base"/>
                      <a:r>
                        <a:rPr lang="en-US" sz="1000">
                          <a:effectLst/>
                          <a:latin typeface="Consolas" panose="020B0609020204030204" pitchFamily="49" charset="0"/>
                          <a:cs typeface="Consolas" panose="020B0609020204030204" pitchFamily="49" charset="0"/>
                        </a:rPr>
                        <a:t>Attribute</a:t>
                      </a:r>
                    </a:p>
                  </a:txBody>
                  <a:tcPr marL="44963" marR="44963" marT="22482" marB="2248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fontAlgn="base"/>
                      <a:r>
                        <a:rPr lang="en-US" sz="1000" dirty="0">
                          <a:effectLst/>
                          <a:latin typeface="Consolas" panose="020B0609020204030204" pitchFamily="49" charset="0"/>
                          <a:cs typeface="Consolas" panose="020B0609020204030204" pitchFamily="49" charset="0"/>
                        </a:rPr>
                        <a:t>Dictionary of keyword arguments that control the sorting behavior of the </a:t>
                      </a:r>
                      <a:r>
                        <a:rPr lang="en-US" sz="1000" dirty="0" err="1">
                          <a:effectLst/>
                          <a:latin typeface="Consolas" panose="020B0609020204030204" pitchFamily="49" charset="0"/>
                          <a:cs typeface="Consolas" panose="020B0609020204030204" pitchFamily="49" charset="0"/>
                        </a:rPr>
                        <a:t>DataFrame</a:t>
                      </a:r>
                      <a:endParaRPr lang="en-US" sz="1000" dirty="0">
                        <a:effectLst/>
                        <a:latin typeface="Consolas" panose="020B0609020204030204" pitchFamily="49" charset="0"/>
                        <a:cs typeface="Consolas" panose="020B0609020204030204" pitchFamily="49" charset="0"/>
                      </a:endParaRPr>
                    </a:p>
                  </a:txBody>
                  <a:tcPr marL="44963" marR="44963" marT="22482" marB="2248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4099902680"/>
                  </a:ext>
                </a:extLst>
              </a:tr>
            </a:tbl>
          </a:graphicData>
        </a:graphic>
      </p:graphicFrame>
      <p:graphicFrame>
        <p:nvGraphicFramePr>
          <p:cNvPr id="4" name="Diagram 3">
            <a:extLst>
              <a:ext uri="{FF2B5EF4-FFF2-40B4-BE49-F238E27FC236}">
                <a16:creationId xmlns:a16="http://schemas.microsoft.com/office/drawing/2014/main" id="{DA6459E2-E441-1188-E0F0-CE1861B96909}"/>
              </a:ext>
            </a:extLst>
          </p:cNvPr>
          <p:cNvGraphicFramePr/>
          <p:nvPr>
            <p:extLst>
              <p:ext uri="{D42A27DB-BD31-4B8C-83A1-F6EECF244321}">
                <p14:modId xmlns:p14="http://schemas.microsoft.com/office/powerpoint/2010/main" val="2308434785"/>
              </p:ext>
            </p:extLst>
          </p:nvPr>
        </p:nvGraphicFramePr>
        <p:xfrm>
          <a:off x="6058039" y="1635866"/>
          <a:ext cx="2650067" cy="2904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5918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03F8-CE08-F66F-A661-517FB9DD25E5}"/>
              </a:ext>
            </a:extLst>
          </p:cNvPr>
          <p:cNvSpPr>
            <a:spLocks noGrp="1"/>
          </p:cNvSpPr>
          <p:nvPr>
            <p:ph type="title"/>
          </p:nvPr>
        </p:nvSpPr>
        <p:spPr/>
        <p:txBody>
          <a:bodyPr/>
          <a:lstStyle/>
          <a:p>
            <a:r>
              <a:rPr lang="en-KR" dirty="0"/>
              <a:t>HOW TO RUN – Oracle</a:t>
            </a:r>
          </a:p>
        </p:txBody>
      </p:sp>
      <p:sp>
        <p:nvSpPr>
          <p:cNvPr id="10" name="TextBox 9">
            <a:extLst>
              <a:ext uri="{FF2B5EF4-FFF2-40B4-BE49-F238E27FC236}">
                <a16:creationId xmlns:a16="http://schemas.microsoft.com/office/drawing/2014/main" id="{5212F0EE-9E0D-0C3B-2BFF-6A92A68E0F67}"/>
              </a:ext>
            </a:extLst>
          </p:cNvPr>
          <p:cNvSpPr txBox="1"/>
          <p:nvPr/>
        </p:nvSpPr>
        <p:spPr>
          <a:xfrm>
            <a:off x="435894" y="1732876"/>
            <a:ext cx="4556892" cy="2169825"/>
          </a:xfrm>
          <a:prstGeom prst="rect">
            <a:avLst/>
          </a:prstGeom>
          <a:noFill/>
        </p:spPr>
        <p:txBody>
          <a:bodyPr wrap="square">
            <a:spAutoFit/>
          </a:bodyPr>
          <a:lstStyle/>
          <a:p>
            <a:r>
              <a:rPr lang="en-US" sz="900" b="0" dirty="0">
                <a:solidFill>
                  <a:schemeClr val="accent2"/>
                </a:solidFill>
                <a:effectLst/>
                <a:latin typeface="Consolas" panose="020B0609020204030204" pitchFamily="49" charset="0"/>
                <a:cs typeface="Consolas" panose="020B0609020204030204" pitchFamily="49" charset="0"/>
              </a:rPr>
              <a:t>Function</a:t>
            </a:r>
            <a:r>
              <a:rPr lang="en-US" sz="900" b="0" dirty="0">
                <a:solidFill>
                  <a:srgbClr val="000000"/>
                </a:solidFill>
                <a:effectLst/>
                <a:latin typeface="Consolas" panose="020B0609020204030204" pitchFamily="49" charset="0"/>
                <a:cs typeface="Consolas" panose="020B0609020204030204" pitchFamily="49" charset="0"/>
              </a:rPr>
              <a:t> Oracle(</a:t>
            </a:r>
            <a:r>
              <a:rPr lang="en-US" sz="900" b="0" dirty="0" err="1">
                <a:solidFill>
                  <a:srgbClr val="000000"/>
                </a:solidFill>
                <a:effectLst/>
                <a:latin typeface="Consolas" panose="020B0609020204030204" pitchFamily="49" charset="0"/>
                <a:cs typeface="Consolas" panose="020B0609020204030204" pitchFamily="49" charset="0"/>
              </a:rPr>
              <a:t>test_output</a:t>
            </a:r>
            <a:r>
              <a:rPr lang="en-US" sz="900" b="0" dirty="0">
                <a:solidFill>
                  <a:srgbClr val="000000"/>
                </a:solidFill>
                <a:effectLst/>
                <a:latin typeface="Consolas" panose="020B0609020204030204" pitchFamily="49" charset="0"/>
                <a:cs typeface="Consolas" panose="020B0609020204030204" pitchFamily="49" charset="0"/>
              </a:rPr>
              <a:t>,</a:t>
            </a:r>
          </a:p>
          <a:p>
            <a:r>
              <a:rPr lang="en-US" sz="900" dirty="0">
                <a:solidFill>
                  <a:srgbClr val="000000"/>
                </a:solidFill>
                <a:latin typeface="Consolas" panose="020B0609020204030204" pitchFamily="49" charset="0"/>
                <a:cs typeface="Consolas" panose="020B0609020204030204" pitchFamily="49" charset="0"/>
              </a:rPr>
              <a:t>		  </a:t>
            </a:r>
            <a:r>
              <a:rPr lang="en-US" sz="900" b="0" dirty="0" err="1">
                <a:solidFill>
                  <a:srgbClr val="000000"/>
                </a:solidFill>
                <a:effectLst/>
                <a:latin typeface="Consolas" panose="020B0609020204030204" pitchFamily="49" charset="0"/>
                <a:cs typeface="Consolas" panose="020B0609020204030204" pitchFamily="49" charset="0"/>
              </a:rPr>
              <a:t>expected_output</a:t>
            </a:r>
            <a:r>
              <a:rPr lang="en-US" sz="900" b="0" dirty="0">
                <a:solidFill>
                  <a:srgbClr val="000000"/>
                </a:solidFill>
                <a:effectLst/>
                <a:latin typeface="Consolas" panose="020B0609020204030204" pitchFamily="49" charset="0"/>
                <a:cs typeface="Consolas" panose="020B0609020204030204" pitchFamily="49" charset="0"/>
              </a:rPr>
              <a:t>,</a:t>
            </a:r>
          </a:p>
          <a:p>
            <a:r>
              <a:rPr lang="en-US" sz="900" dirty="0">
                <a:solidFill>
                  <a:srgbClr val="000000"/>
                </a:solidFill>
                <a:latin typeface="Consolas" panose="020B0609020204030204" pitchFamily="49" charset="0"/>
                <a:cs typeface="Consolas" panose="020B0609020204030204" pitchFamily="49" charset="0"/>
              </a:rPr>
              <a:t>		  </a:t>
            </a:r>
            <a:r>
              <a:rPr lang="en-US" sz="900" b="0" dirty="0">
                <a:solidFill>
                  <a:schemeClr val="accent2"/>
                </a:solidFill>
                <a:effectLst/>
                <a:latin typeface="Consolas" panose="020B0609020204030204" pitchFamily="49" charset="0"/>
                <a:cs typeface="Consolas" panose="020B0609020204030204" pitchFamily="49" charset="0"/>
              </a:rPr>
              <a:t>comparator</a:t>
            </a:r>
            <a:r>
              <a:rPr lang="en-US" sz="900" b="0" dirty="0">
                <a:solidFill>
                  <a:srgbClr val="000000"/>
                </a:solidFill>
                <a:effectLst/>
                <a:latin typeface="Consolas" panose="020B0609020204030204" pitchFamily="49" charset="0"/>
                <a:cs typeface="Consolas" panose="020B0609020204030204" pitchFamily="49" charset="0"/>
              </a:rPr>
              <a:t> = </a:t>
            </a:r>
            <a:r>
              <a:rPr lang="en-US" sz="900" b="0" dirty="0" err="1">
                <a:solidFill>
                  <a:srgbClr val="000000"/>
                </a:solidFill>
                <a:effectLst/>
                <a:latin typeface="Consolas" panose="020B0609020204030204" pitchFamily="49" charset="0"/>
                <a:cs typeface="Consolas" panose="020B0609020204030204" pitchFamily="49" charset="0"/>
              </a:rPr>
              <a:t>defaultComparator</a:t>
            </a:r>
            <a:r>
              <a:rPr lang="en-US" sz="900" b="0" dirty="0">
                <a:solidFill>
                  <a:srgbClr val="000000"/>
                </a:solidFill>
                <a:effectLst/>
                <a:latin typeface="Consolas" panose="020B0609020204030204" pitchFamily="49" charset="0"/>
                <a:cs typeface="Consolas" panose="020B0609020204030204" pitchFamily="49" charset="0"/>
              </a:rPr>
              <a:t>):</a:t>
            </a:r>
          </a:p>
          <a:p>
            <a:pPr lvl="1"/>
            <a:endParaRPr lang="en-US" sz="900" b="0" dirty="0">
              <a:solidFill>
                <a:srgbClr val="000000"/>
              </a:solidFill>
              <a:effectLst/>
              <a:latin typeface="Consolas" panose="020B0609020204030204" pitchFamily="49" charset="0"/>
              <a:cs typeface="Consolas" panose="020B0609020204030204" pitchFamily="49" charset="0"/>
            </a:endParaRPr>
          </a:p>
          <a:p>
            <a:pPr lvl="1"/>
            <a:r>
              <a:rPr lang="en-US" sz="900" b="0" dirty="0">
                <a:solidFill>
                  <a:srgbClr val="000000"/>
                </a:solidFill>
                <a:effectLst/>
                <a:latin typeface="Consolas" panose="020B0609020204030204" pitchFamily="49" charset="0"/>
                <a:cs typeface="Consolas" panose="020B0609020204030204" pitchFamily="49" charset="0"/>
              </a:rPr>
              <a:t>If </a:t>
            </a:r>
            <a:r>
              <a:rPr lang="en-US" sz="900" b="0" dirty="0" err="1">
                <a:solidFill>
                  <a:srgbClr val="000000"/>
                </a:solidFill>
                <a:effectLst/>
                <a:latin typeface="Consolas" panose="020B0609020204030204" pitchFamily="49" charset="0"/>
                <a:cs typeface="Consolas" panose="020B0609020204030204" pitchFamily="49" charset="0"/>
              </a:rPr>
              <a:t>test_output</a:t>
            </a:r>
            <a:r>
              <a:rPr lang="en-US" sz="900" b="0" dirty="0">
                <a:solidFill>
                  <a:srgbClr val="000000"/>
                </a:solidFill>
                <a:effectLst/>
                <a:latin typeface="Consolas" panose="020B0609020204030204" pitchFamily="49" charset="0"/>
                <a:cs typeface="Consolas" panose="020B0609020204030204" pitchFamily="49" charset="0"/>
              </a:rPr>
              <a:t> has an </a:t>
            </a:r>
            <a:r>
              <a:rPr lang="en-US" sz="900" b="0" dirty="0">
                <a:solidFill>
                  <a:schemeClr val="accent2"/>
                </a:solidFill>
                <a:effectLst/>
                <a:latin typeface="Consolas" panose="020B0609020204030204" pitchFamily="49" charset="0"/>
                <a:cs typeface="Consolas" panose="020B0609020204030204" pitchFamily="49" charset="0"/>
              </a:rPr>
              <a:t>Error</a:t>
            </a:r>
            <a:r>
              <a:rPr lang="en-US" sz="900" b="0" dirty="0">
                <a:solidFill>
                  <a:srgbClr val="000000"/>
                </a:solidFill>
                <a:effectLst/>
                <a:latin typeface="Consolas" panose="020B0609020204030204" pitchFamily="49" charset="0"/>
                <a:cs typeface="Consolas" panose="020B0609020204030204" pitchFamily="49" charset="0"/>
              </a:rPr>
              <a:t>:</a:t>
            </a:r>
          </a:p>
          <a:p>
            <a:pPr lvl="1"/>
            <a:r>
              <a:rPr lang="en-US" sz="900" b="0" dirty="0">
                <a:solidFill>
                  <a:srgbClr val="000000"/>
                </a:solidFill>
                <a:effectLst/>
                <a:latin typeface="Consolas" panose="020B0609020204030204" pitchFamily="49" charset="0"/>
                <a:cs typeface="Consolas" panose="020B0609020204030204" pitchFamily="49" charset="0"/>
              </a:rPr>
              <a:t>	Return </a:t>
            </a:r>
            <a:r>
              <a:rPr lang="en-US" sz="900" b="0" dirty="0">
                <a:solidFill>
                  <a:schemeClr val="accent2"/>
                </a:solidFill>
                <a:effectLst/>
                <a:latin typeface="Consolas" panose="020B0609020204030204" pitchFamily="49" charset="0"/>
                <a:cs typeface="Consolas" panose="020B0609020204030204" pitchFamily="49" charset="0"/>
              </a:rPr>
              <a:t>False</a:t>
            </a:r>
          </a:p>
          <a:p>
            <a:pPr lvl="1"/>
            <a:endParaRPr lang="en-US" sz="900" b="0" dirty="0">
              <a:solidFill>
                <a:srgbClr val="000000"/>
              </a:solidFill>
              <a:effectLst/>
              <a:latin typeface="Consolas" panose="020B0609020204030204" pitchFamily="49" charset="0"/>
              <a:cs typeface="Consolas" panose="020B0609020204030204" pitchFamily="49" charset="0"/>
            </a:endParaRPr>
          </a:p>
          <a:p>
            <a:pPr lvl="1"/>
            <a:r>
              <a:rPr lang="en-US" sz="900" b="0" dirty="0">
                <a:solidFill>
                  <a:srgbClr val="000000"/>
                </a:solidFill>
                <a:effectLst/>
                <a:latin typeface="Consolas" panose="020B0609020204030204" pitchFamily="49" charset="0"/>
                <a:cs typeface="Consolas" panose="020B0609020204030204" pitchFamily="49" charset="0"/>
              </a:rPr>
              <a:t>Else If comparator </a:t>
            </a:r>
            <a:r>
              <a:rPr lang="en-US" sz="900" b="0" dirty="0">
                <a:solidFill>
                  <a:schemeClr val="accent2"/>
                </a:solidFill>
                <a:effectLst/>
                <a:latin typeface="Consolas" panose="020B0609020204030204" pitchFamily="49" charset="0"/>
                <a:cs typeface="Consolas" panose="020B0609020204030204" pitchFamily="49" charset="0"/>
              </a:rPr>
              <a:t>is not </a:t>
            </a:r>
            <a:r>
              <a:rPr lang="en-US" sz="900" b="0" dirty="0" err="1">
                <a:solidFill>
                  <a:srgbClr val="000000"/>
                </a:solidFill>
                <a:effectLst/>
                <a:latin typeface="Consolas" panose="020B0609020204030204" pitchFamily="49" charset="0"/>
                <a:cs typeface="Consolas" panose="020B0609020204030204" pitchFamily="49" charset="0"/>
              </a:rPr>
              <a:t>defaultComparator</a:t>
            </a:r>
            <a:r>
              <a:rPr lang="en-US" sz="900" b="0" dirty="0">
                <a:solidFill>
                  <a:srgbClr val="000000"/>
                </a:solidFill>
                <a:effectLst/>
                <a:latin typeface="Consolas" panose="020B0609020204030204" pitchFamily="49" charset="0"/>
                <a:cs typeface="Consolas" panose="020B0609020204030204" pitchFamily="49" charset="0"/>
              </a:rPr>
              <a:t>:</a:t>
            </a:r>
          </a:p>
          <a:p>
            <a:pPr lvl="1"/>
            <a:r>
              <a:rPr lang="en-US" sz="900" b="0" dirty="0">
                <a:solidFill>
                  <a:srgbClr val="000000"/>
                </a:solidFill>
                <a:effectLst/>
                <a:latin typeface="Consolas" panose="020B0609020204030204" pitchFamily="49" charset="0"/>
                <a:cs typeface="Consolas" panose="020B0609020204030204" pitchFamily="49" charset="0"/>
              </a:rPr>
              <a:t>	If comparator(</a:t>
            </a:r>
            <a:r>
              <a:rPr lang="en-US" sz="900" b="0" dirty="0" err="1">
                <a:solidFill>
                  <a:srgbClr val="000000"/>
                </a:solidFill>
                <a:effectLst/>
                <a:latin typeface="Consolas" panose="020B0609020204030204" pitchFamily="49" charset="0"/>
                <a:cs typeface="Consolas" panose="020B0609020204030204" pitchFamily="49" charset="0"/>
              </a:rPr>
              <a:t>test_output</a:t>
            </a:r>
            <a:r>
              <a:rPr lang="en-US" sz="900" b="0" dirty="0">
                <a:solidFill>
                  <a:srgbClr val="000000"/>
                </a:solidFill>
                <a:effectLst/>
                <a:latin typeface="Consolas" panose="020B0609020204030204" pitchFamily="49" charset="0"/>
                <a:cs typeface="Consolas" panose="020B0609020204030204" pitchFamily="49" charset="0"/>
              </a:rPr>
              <a:t>, </a:t>
            </a:r>
            <a:r>
              <a:rPr lang="en-US" sz="900" b="0" dirty="0" err="1">
                <a:solidFill>
                  <a:srgbClr val="000000"/>
                </a:solidFill>
                <a:effectLst/>
                <a:latin typeface="Consolas" panose="020B0609020204030204" pitchFamily="49" charset="0"/>
                <a:cs typeface="Consolas" panose="020B0609020204030204" pitchFamily="49" charset="0"/>
              </a:rPr>
              <a:t>expected_output</a:t>
            </a:r>
            <a:r>
              <a:rPr lang="en-US" sz="900" b="0" dirty="0">
                <a:solidFill>
                  <a:srgbClr val="000000"/>
                </a:solidFill>
                <a:effectLst/>
                <a:latin typeface="Consolas" panose="020B0609020204030204" pitchFamily="49" charset="0"/>
                <a:cs typeface="Consolas" panose="020B0609020204030204" pitchFamily="49" charset="0"/>
              </a:rPr>
              <a:t>) </a:t>
            </a:r>
            <a:r>
              <a:rPr lang="en-US" sz="900" b="0" dirty="0">
                <a:solidFill>
                  <a:schemeClr val="accent2"/>
                </a:solidFill>
                <a:effectLst/>
                <a:latin typeface="Consolas" panose="020B0609020204030204" pitchFamily="49" charset="0"/>
                <a:cs typeface="Consolas" panose="020B0609020204030204" pitchFamily="49" charset="0"/>
              </a:rPr>
              <a:t>is True</a:t>
            </a:r>
            <a:r>
              <a:rPr lang="en-US" sz="900" b="0" dirty="0">
                <a:solidFill>
                  <a:srgbClr val="000000"/>
                </a:solidFill>
                <a:effectLst/>
                <a:latin typeface="Consolas" panose="020B0609020204030204" pitchFamily="49" charset="0"/>
                <a:cs typeface="Consolas" panose="020B0609020204030204" pitchFamily="49" charset="0"/>
              </a:rPr>
              <a:t>:</a:t>
            </a:r>
          </a:p>
          <a:p>
            <a:pPr lvl="1"/>
            <a:r>
              <a:rPr lang="en-US" sz="900" b="0" dirty="0">
                <a:solidFill>
                  <a:srgbClr val="000000"/>
                </a:solidFill>
                <a:effectLst/>
                <a:latin typeface="Consolas" panose="020B0609020204030204" pitchFamily="49" charset="0"/>
                <a:cs typeface="Consolas" panose="020B0609020204030204" pitchFamily="49" charset="0"/>
              </a:rPr>
              <a:t>		Return </a:t>
            </a:r>
            <a:r>
              <a:rPr lang="en-US" sz="900" b="0" dirty="0">
                <a:solidFill>
                  <a:schemeClr val="accent2"/>
                </a:solidFill>
                <a:effectLst/>
                <a:latin typeface="Consolas" panose="020B0609020204030204" pitchFamily="49" charset="0"/>
                <a:cs typeface="Consolas" panose="020B0609020204030204" pitchFamily="49" charset="0"/>
              </a:rPr>
              <a:t>True</a:t>
            </a:r>
          </a:p>
          <a:p>
            <a:pPr lvl="1"/>
            <a:r>
              <a:rPr lang="en-US" sz="900" b="0" dirty="0">
                <a:solidFill>
                  <a:srgbClr val="001080"/>
                </a:solidFill>
                <a:effectLst/>
                <a:latin typeface="Consolas" panose="020B0609020204030204" pitchFamily="49" charset="0"/>
                <a:cs typeface="Consolas" panose="020B0609020204030204" pitchFamily="49" charset="0"/>
              </a:rPr>
              <a:t>	Else</a:t>
            </a:r>
            <a:r>
              <a:rPr lang="en-US" sz="900" b="0" dirty="0">
                <a:solidFill>
                  <a:srgbClr val="000000"/>
                </a:solidFill>
                <a:effectLst/>
                <a:latin typeface="Consolas" panose="020B0609020204030204" pitchFamily="49" charset="0"/>
                <a:cs typeface="Consolas" panose="020B0609020204030204" pitchFamily="49" charset="0"/>
              </a:rPr>
              <a:t>:</a:t>
            </a:r>
          </a:p>
          <a:p>
            <a:pPr lvl="1"/>
            <a:r>
              <a:rPr lang="en-US" sz="900" b="0" dirty="0">
                <a:solidFill>
                  <a:srgbClr val="000000"/>
                </a:solidFill>
                <a:effectLst/>
                <a:latin typeface="Consolas" panose="020B0609020204030204" pitchFamily="49" charset="0"/>
                <a:cs typeface="Consolas" panose="020B0609020204030204" pitchFamily="49" charset="0"/>
              </a:rPr>
              <a:t>		Return </a:t>
            </a:r>
            <a:r>
              <a:rPr lang="en-US" sz="900" b="0" dirty="0">
                <a:solidFill>
                  <a:schemeClr val="accent2"/>
                </a:solidFill>
                <a:effectLst/>
                <a:latin typeface="Consolas" panose="020B0609020204030204" pitchFamily="49" charset="0"/>
                <a:cs typeface="Consolas" panose="020B0609020204030204" pitchFamily="49" charset="0"/>
              </a:rPr>
              <a:t>False</a:t>
            </a:r>
          </a:p>
          <a:p>
            <a:pPr lvl="1"/>
            <a:endParaRPr lang="en-US" sz="900" b="0" dirty="0">
              <a:solidFill>
                <a:srgbClr val="000000"/>
              </a:solidFill>
              <a:effectLst/>
              <a:latin typeface="Consolas" panose="020B0609020204030204" pitchFamily="49" charset="0"/>
              <a:cs typeface="Consolas" panose="020B0609020204030204" pitchFamily="49" charset="0"/>
            </a:endParaRPr>
          </a:p>
          <a:p>
            <a:pPr lvl="1"/>
            <a:r>
              <a:rPr lang="en-US" sz="900" b="0" dirty="0">
                <a:solidFill>
                  <a:srgbClr val="000000"/>
                </a:solidFill>
                <a:effectLst/>
                <a:latin typeface="Consolas" panose="020B0609020204030204" pitchFamily="49" charset="0"/>
                <a:cs typeface="Consolas" panose="020B0609020204030204" pitchFamily="49" charset="0"/>
              </a:rPr>
              <a:t>Else:</a:t>
            </a:r>
          </a:p>
          <a:p>
            <a:pPr lvl="1"/>
            <a:r>
              <a:rPr lang="en-US" sz="900" b="0" dirty="0">
                <a:solidFill>
                  <a:srgbClr val="000000"/>
                </a:solidFill>
                <a:effectLst/>
                <a:latin typeface="Consolas" panose="020B0609020204030204" pitchFamily="49" charset="0"/>
                <a:cs typeface="Consolas" panose="020B0609020204030204" pitchFamily="49" charset="0"/>
              </a:rPr>
              <a:t>	Return </a:t>
            </a:r>
            <a:r>
              <a:rPr lang="en-US" sz="900" b="0" dirty="0">
                <a:solidFill>
                  <a:schemeClr val="accent2"/>
                </a:solidFill>
                <a:effectLst/>
                <a:latin typeface="Consolas" panose="020B0609020204030204" pitchFamily="49" charset="0"/>
                <a:cs typeface="Consolas" panose="020B0609020204030204" pitchFamily="49" charset="0"/>
              </a:rPr>
              <a:t>True</a:t>
            </a:r>
          </a:p>
        </p:txBody>
      </p:sp>
      <p:pic>
        <p:nvPicPr>
          <p:cNvPr id="12" name="Picture 11" descr="A picture containing text, diagram, screenshot, line&#10;&#10;Description automatically generated">
            <a:extLst>
              <a:ext uri="{FF2B5EF4-FFF2-40B4-BE49-F238E27FC236}">
                <a16:creationId xmlns:a16="http://schemas.microsoft.com/office/drawing/2014/main" id="{B9ABF9CA-24F6-47D6-8BA3-5C5A16A44E7E}"/>
              </a:ext>
            </a:extLst>
          </p:cNvPr>
          <p:cNvPicPr>
            <a:picLocks noChangeAspect="1"/>
          </p:cNvPicPr>
          <p:nvPr/>
        </p:nvPicPr>
        <p:blipFill>
          <a:blip r:embed="rId2"/>
          <a:stretch>
            <a:fillRect/>
          </a:stretch>
        </p:blipFill>
        <p:spPr>
          <a:xfrm>
            <a:off x="4964389" y="1675650"/>
            <a:ext cx="3743717" cy="3004217"/>
          </a:xfrm>
          <a:prstGeom prst="rect">
            <a:avLst/>
          </a:prstGeom>
        </p:spPr>
      </p:pic>
    </p:spTree>
    <p:extLst>
      <p:ext uri="{BB962C8B-B14F-4D97-AF65-F5344CB8AC3E}">
        <p14:creationId xmlns:p14="http://schemas.microsoft.com/office/powerpoint/2010/main" val="476719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03F8-CE08-F66F-A661-517FB9DD25E5}"/>
              </a:ext>
            </a:extLst>
          </p:cNvPr>
          <p:cNvSpPr>
            <a:spLocks noGrp="1"/>
          </p:cNvSpPr>
          <p:nvPr>
            <p:ph type="title"/>
          </p:nvPr>
        </p:nvSpPr>
        <p:spPr/>
        <p:txBody>
          <a:bodyPr/>
          <a:lstStyle/>
          <a:p>
            <a:r>
              <a:rPr lang="en-KR" dirty="0"/>
              <a:t>HOW TO RUN – COST</a:t>
            </a:r>
          </a:p>
        </p:txBody>
      </p:sp>
      <p:sp>
        <p:nvSpPr>
          <p:cNvPr id="10" name="TextBox 9">
            <a:extLst>
              <a:ext uri="{FF2B5EF4-FFF2-40B4-BE49-F238E27FC236}">
                <a16:creationId xmlns:a16="http://schemas.microsoft.com/office/drawing/2014/main" id="{5212F0EE-9E0D-0C3B-2BFF-6A92A68E0F67}"/>
              </a:ext>
            </a:extLst>
          </p:cNvPr>
          <p:cNvSpPr txBox="1"/>
          <p:nvPr/>
        </p:nvSpPr>
        <p:spPr>
          <a:xfrm>
            <a:off x="435893" y="1732875"/>
            <a:ext cx="7811520" cy="1600438"/>
          </a:xfrm>
          <a:prstGeom prst="rect">
            <a:avLst/>
          </a:prstGeom>
          <a:noFill/>
        </p:spPr>
        <p:txBody>
          <a:bodyPr wrap="square">
            <a:spAutoFit/>
          </a:bodyPr>
          <a:lstStyle/>
          <a:p>
            <a:r>
              <a:rPr lang="en-US" sz="1400" b="0" dirty="0">
                <a:solidFill>
                  <a:schemeClr val="accent2"/>
                </a:solidFill>
                <a:effectLst/>
                <a:latin typeface="Consolas" panose="020B0609020204030204" pitchFamily="49" charset="0"/>
                <a:cs typeface="Consolas" panose="020B0609020204030204" pitchFamily="49" charset="0"/>
              </a:rPr>
              <a:t>Function</a:t>
            </a:r>
            <a:r>
              <a:rPr lang="en-US" sz="1400" b="0" dirty="0">
                <a:effectLst/>
                <a:latin typeface="Consolas" panose="020B0609020204030204" pitchFamily="49" charset="0"/>
                <a:cs typeface="Consolas" panose="020B0609020204030204" pitchFamily="49" charset="0"/>
              </a:rPr>
              <a:t> </a:t>
            </a:r>
            <a:r>
              <a:rPr lang="en-US" sz="1400" b="0" dirty="0" err="1">
                <a:effectLst/>
                <a:latin typeface="Consolas" panose="020B0609020204030204" pitchFamily="49" charset="0"/>
                <a:cs typeface="Consolas" panose="020B0609020204030204" pitchFamily="49" charset="0"/>
              </a:rPr>
              <a:t>avg_time_per_cycle</a:t>
            </a:r>
            <a:r>
              <a:rPr lang="en-US" sz="1400" b="0" dirty="0">
                <a:effectLst/>
                <a:latin typeface="Consolas" panose="020B0609020204030204" pitchFamily="49" charset="0"/>
                <a:cs typeface="Consolas" panose="020B0609020204030204" pitchFamily="49" charset="0"/>
              </a:rPr>
              <a:t>:</a:t>
            </a:r>
          </a:p>
          <a:p>
            <a:r>
              <a:rPr lang="en-US" sz="1400" b="0" dirty="0">
                <a:effectLst/>
                <a:latin typeface="Consolas" panose="020B0609020204030204" pitchFamily="49" charset="0"/>
                <a:cs typeface="Consolas" panose="020B0609020204030204" pitchFamily="49" charset="0"/>
              </a:rPr>
              <a:t>    1. If the list of cycle times is </a:t>
            </a:r>
            <a:r>
              <a:rPr lang="en-US" sz="1400" b="0" dirty="0">
                <a:solidFill>
                  <a:schemeClr val="accent2"/>
                </a:solidFill>
                <a:effectLst/>
                <a:latin typeface="Consolas" panose="020B0609020204030204" pitchFamily="49" charset="0"/>
                <a:cs typeface="Consolas" panose="020B0609020204030204" pitchFamily="49" charset="0"/>
              </a:rPr>
              <a:t>not empty</a:t>
            </a:r>
            <a:r>
              <a:rPr lang="en-US" sz="1400" b="0" dirty="0">
                <a:effectLst/>
                <a:latin typeface="Consolas" panose="020B0609020204030204" pitchFamily="49" charset="0"/>
                <a:cs typeface="Consolas" panose="020B0609020204030204" pitchFamily="49" charset="0"/>
              </a:rPr>
              <a:t>:</a:t>
            </a:r>
          </a:p>
          <a:p>
            <a:r>
              <a:rPr lang="en-US" sz="1400" b="0" dirty="0">
                <a:effectLst/>
                <a:latin typeface="Consolas" panose="020B0609020204030204" pitchFamily="49" charset="0"/>
                <a:cs typeface="Consolas" panose="020B0609020204030204" pitchFamily="49" charset="0"/>
              </a:rPr>
              <a:t>        1.1. Calculate the sum of all cycle times.</a:t>
            </a:r>
          </a:p>
          <a:p>
            <a:r>
              <a:rPr lang="en-US" sz="1400" b="0" dirty="0">
                <a:effectLst/>
                <a:latin typeface="Consolas" panose="020B0609020204030204" pitchFamily="49" charset="0"/>
                <a:cs typeface="Consolas" panose="020B0609020204030204" pitchFamily="49" charset="0"/>
              </a:rPr>
              <a:t>        1.2. Divide the sum by the number of cycle times to get the average.</a:t>
            </a:r>
          </a:p>
          <a:p>
            <a:r>
              <a:rPr lang="en-US" sz="1400" b="0" dirty="0">
                <a:effectLst/>
                <a:latin typeface="Consolas" panose="020B0609020204030204" pitchFamily="49" charset="0"/>
                <a:cs typeface="Consolas" panose="020B0609020204030204" pitchFamily="49" charset="0"/>
              </a:rPr>
              <a:t>        1.3. </a:t>
            </a:r>
            <a:r>
              <a:rPr lang="en-US" sz="1400" b="0" dirty="0">
                <a:solidFill>
                  <a:schemeClr val="accent2"/>
                </a:solidFill>
                <a:effectLst/>
                <a:latin typeface="Consolas" panose="020B0609020204030204" pitchFamily="49" charset="0"/>
                <a:cs typeface="Consolas" panose="020B0609020204030204" pitchFamily="49" charset="0"/>
              </a:rPr>
              <a:t>Return</a:t>
            </a:r>
            <a:r>
              <a:rPr lang="en-US" sz="1400" b="0" dirty="0">
                <a:effectLst/>
                <a:latin typeface="Consolas" panose="020B0609020204030204" pitchFamily="49" charset="0"/>
                <a:cs typeface="Consolas" panose="020B0609020204030204" pitchFamily="49" charset="0"/>
              </a:rPr>
              <a:t> the average.</a:t>
            </a:r>
          </a:p>
          <a:p>
            <a:r>
              <a:rPr lang="en-US" sz="1400" b="0" dirty="0">
                <a:effectLst/>
                <a:latin typeface="Consolas" panose="020B0609020204030204" pitchFamily="49" charset="0"/>
                <a:cs typeface="Consolas" panose="020B0609020204030204" pitchFamily="49" charset="0"/>
              </a:rPr>
              <a:t>    2. If the list of cycle times is </a:t>
            </a:r>
            <a:r>
              <a:rPr lang="en-US" sz="1400" b="0" dirty="0">
                <a:solidFill>
                  <a:schemeClr val="accent2"/>
                </a:solidFill>
                <a:effectLst/>
                <a:latin typeface="Consolas" panose="020B0609020204030204" pitchFamily="49" charset="0"/>
                <a:cs typeface="Consolas" panose="020B0609020204030204" pitchFamily="49" charset="0"/>
              </a:rPr>
              <a:t>empty</a:t>
            </a:r>
            <a:r>
              <a:rPr lang="en-US" sz="1400" b="0" dirty="0">
                <a:effectLst/>
                <a:latin typeface="Consolas" panose="020B0609020204030204" pitchFamily="49" charset="0"/>
                <a:cs typeface="Consolas" panose="020B0609020204030204" pitchFamily="49" charset="0"/>
              </a:rPr>
              <a:t>:</a:t>
            </a:r>
          </a:p>
          <a:p>
            <a:r>
              <a:rPr lang="en-US" sz="1400" b="0" dirty="0">
                <a:effectLst/>
                <a:latin typeface="Consolas" panose="020B0609020204030204" pitchFamily="49" charset="0"/>
                <a:cs typeface="Consolas" panose="020B0609020204030204" pitchFamily="49" charset="0"/>
              </a:rPr>
              <a:t>        2.1. </a:t>
            </a:r>
            <a:r>
              <a:rPr lang="en-US" sz="1400" b="0" dirty="0">
                <a:solidFill>
                  <a:schemeClr val="accent2"/>
                </a:solidFill>
                <a:effectLst/>
                <a:latin typeface="Consolas" panose="020B0609020204030204" pitchFamily="49" charset="0"/>
                <a:cs typeface="Consolas" panose="020B0609020204030204" pitchFamily="49" charset="0"/>
              </a:rPr>
              <a:t>Return</a:t>
            </a:r>
            <a:r>
              <a:rPr lang="en-US" sz="1400" b="0" dirty="0">
                <a:effectLst/>
                <a:latin typeface="Consolas" panose="020B0609020204030204" pitchFamily="49" charset="0"/>
                <a:cs typeface="Consolas" panose="020B0609020204030204" pitchFamily="49" charset="0"/>
              </a:rPr>
              <a:t> 0.0</a:t>
            </a:r>
          </a:p>
        </p:txBody>
      </p:sp>
    </p:spTree>
    <p:extLst>
      <p:ext uri="{BB962C8B-B14F-4D97-AF65-F5344CB8AC3E}">
        <p14:creationId xmlns:p14="http://schemas.microsoft.com/office/powerpoint/2010/main" val="1094274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03F8-CE08-F66F-A661-517FB9DD25E5}"/>
              </a:ext>
            </a:extLst>
          </p:cNvPr>
          <p:cNvSpPr>
            <a:spLocks noGrp="1"/>
          </p:cNvSpPr>
          <p:nvPr>
            <p:ph type="ctrTitle"/>
          </p:nvPr>
        </p:nvSpPr>
        <p:spPr/>
        <p:txBody>
          <a:bodyPr/>
          <a:lstStyle/>
          <a:p>
            <a:pPr marL="0" lvl="0" indent="0" algn="l" rtl="0">
              <a:spcBef>
                <a:spcPts val="0"/>
              </a:spcBef>
              <a:spcAft>
                <a:spcPts val="0"/>
              </a:spcAft>
              <a:buNone/>
            </a:pPr>
            <a:r>
              <a:rPr lang="en-US" dirty="0"/>
              <a:t>How to guide your </a:t>
            </a:r>
            <a:r>
              <a:rPr lang="en-US" dirty="0" err="1"/>
              <a:t>fuzzer</a:t>
            </a:r>
            <a:r>
              <a:rPr lang="en-US" dirty="0"/>
              <a:t>?</a:t>
            </a:r>
          </a:p>
        </p:txBody>
      </p:sp>
    </p:spTree>
    <p:extLst>
      <p:ext uri="{BB962C8B-B14F-4D97-AF65-F5344CB8AC3E}">
        <p14:creationId xmlns:p14="http://schemas.microsoft.com/office/powerpoint/2010/main" val="129154186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{2E23D76E-DB34-354F-A2BF-02F51C3177B2}tf10001123</Template>
  <TotalTime>335</TotalTime>
  <Words>761</Words>
  <Application>Microsoft Macintosh PowerPoint</Application>
  <PresentationFormat>On-screen Show (16:9)</PresentationFormat>
  <Paragraphs>94</Paragraphs>
  <Slides>10</Slides>
  <Notes>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Söhne</vt:lpstr>
      <vt:lpstr>Arial</vt:lpstr>
      <vt:lpstr>Consolas</vt:lpstr>
      <vt:lpstr>Courier New</vt:lpstr>
      <vt:lpstr>Gill Sans MT</vt:lpstr>
      <vt:lpstr>Menlo</vt:lpstr>
      <vt:lpstr>Wingdings 2</vt:lpstr>
      <vt:lpstr>Dividend</vt:lpstr>
      <vt:lpstr>Fuzzing PANDAS</vt:lpstr>
      <vt:lpstr>Target System</vt:lpstr>
      <vt:lpstr>MOTIVATION + Objective</vt:lpstr>
      <vt:lpstr>sort_values in data frames</vt:lpstr>
      <vt:lpstr>HOW TO RUN – Overview</vt:lpstr>
      <vt:lpstr>HOW TO RUN – INPUT</vt:lpstr>
      <vt:lpstr>HOW TO RUN – Oracle</vt:lpstr>
      <vt:lpstr>HOW TO RUN – COST</vt:lpstr>
      <vt:lpstr>How to guide your fuzzer?</vt:lpstr>
      <vt:lpstr>Metrics OBTAINED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Fuzzing PANDAS</dc:title>
  <cp:lastModifiedBy>Hector Acosta</cp:lastModifiedBy>
  <cp:revision>2</cp:revision>
  <dcterms:modified xsi:type="dcterms:W3CDTF">2023-06-19T11:01:41Z</dcterms:modified>
</cp:coreProperties>
</file>